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739" r:id="rId1"/>
  </p:sldMasterIdLst>
  <p:notesMasterIdLst>
    <p:notesMasterId r:id="rId28"/>
  </p:notesMasterIdLst>
  <p:sldIdLst>
    <p:sldId id="274" r:id="rId2"/>
    <p:sldId id="296" r:id="rId3"/>
    <p:sldId id="324" r:id="rId4"/>
    <p:sldId id="325" r:id="rId5"/>
    <p:sldId id="326" r:id="rId6"/>
    <p:sldId id="327" r:id="rId7"/>
    <p:sldId id="328" r:id="rId8"/>
    <p:sldId id="290" r:id="rId9"/>
    <p:sldId id="323" r:id="rId10"/>
    <p:sldId id="329" r:id="rId11"/>
    <p:sldId id="330" r:id="rId12"/>
    <p:sldId id="315" r:id="rId13"/>
    <p:sldId id="306" r:id="rId14"/>
    <p:sldId id="316" r:id="rId15"/>
    <p:sldId id="334" r:id="rId16"/>
    <p:sldId id="317" r:id="rId17"/>
    <p:sldId id="318" r:id="rId18"/>
    <p:sldId id="332" r:id="rId19"/>
    <p:sldId id="333" r:id="rId20"/>
    <p:sldId id="311" r:id="rId21"/>
    <p:sldId id="331" r:id="rId22"/>
    <p:sldId id="320" r:id="rId23"/>
    <p:sldId id="322" r:id="rId24"/>
    <p:sldId id="321" r:id="rId25"/>
    <p:sldId id="335" r:id="rId26"/>
    <p:sldId id="294" r:id="rId27"/>
  </p:sldIdLst>
  <p:sldSz cx="9144000" cy="5143500" type="screen16x9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1DEE9"/>
    <a:srgbClr val="00A3AD"/>
    <a:srgbClr val="00224F"/>
    <a:srgbClr val="005898"/>
    <a:srgbClr val="011845"/>
    <a:srgbClr val="9B26B6"/>
    <a:srgbClr val="723A83"/>
    <a:srgbClr val="9900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40"/>
    <p:restoredTop sz="86350"/>
  </p:normalViewPr>
  <p:slideViewPr>
    <p:cSldViewPr>
      <p:cViewPr varScale="1">
        <p:scale>
          <a:sx n="125" d="100"/>
          <a:sy n="125" d="100"/>
        </p:scale>
        <p:origin x="184" y="22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0.jpg>
</file>

<file path=ppt/media/image11.tiff>
</file>

<file path=ppt/media/image12.tiff>
</file>

<file path=ppt/media/image13.tiff>
</file>

<file path=ppt/media/image14.jpeg>
</file>

<file path=ppt/media/image15.jpeg>
</file>

<file path=ppt/media/image16.tiff>
</file>

<file path=ppt/media/image17.jpeg>
</file>

<file path=ppt/media/image18.tiff>
</file>

<file path=ppt/media/image19.tiff>
</file>

<file path=ppt/media/image20.jpeg>
</file>

<file path=ppt/media/image22.jpeg>
</file>

<file path=ppt/media/image3.png>
</file>

<file path=ppt/media/image4.jpeg>
</file>

<file path=ppt/media/image5.jp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1CBC5F-75BF-3A41-A837-F198FC6E2CBB}" type="datetimeFigureOut">
              <a:rPr lang="fi-FI" smtClean="0"/>
              <a:t>14.1.2020</a:t>
            </a:fld>
            <a:endParaRPr lang="fi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71DFF6-4F0A-6A48-A823-AC7C9EF604AC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066721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1704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c4b0d5c79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c4b0d5c79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i-FI" baseline="0" dirty="0"/>
          </a:p>
        </p:txBody>
      </p:sp>
    </p:spTree>
    <p:extLst>
      <p:ext uri="{BB962C8B-B14F-4D97-AF65-F5344CB8AC3E}">
        <p14:creationId xmlns:p14="http://schemas.microsoft.com/office/powerpoint/2010/main" val="18925032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c4b0d5c79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c4b0d5c79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i-FI" baseline="0" dirty="0"/>
          </a:p>
        </p:txBody>
      </p:sp>
    </p:spTree>
    <p:extLst>
      <p:ext uri="{BB962C8B-B14F-4D97-AF65-F5344CB8AC3E}">
        <p14:creationId xmlns:p14="http://schemas.microsoft.com/office/powerpoint/2010/main" val="39331353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b94882fc6_2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b94882fc6_2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326977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c4b0d5c7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c4b0d5c79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44520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c4b0d5c7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c4b0d5c79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48864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c4b0d5c7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c4b0d5c79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37614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c4b0d5c7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c4b0d5c79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0830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c4b0d5c7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c4b0d5c79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974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c4b0d5c7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c4b0d5c79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02403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c4b0d5c7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c4b0d5c79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84787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c4b0d5c79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c4b0d5c79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83813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c4b0d5c79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c4b0d5c79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i-FI" baseline="0" dirty="0"/>
          </a:p>
        </p:txBody>
      </p:sp>
    </p:spTree>
    <p:extLst>
      <p:ext uri="{BB962C8B-B14F-4D97-AF65-F5344CB8AC3E}">
        <p14:creationId xmlns:p14="http://schemas.microsoft.com/office/powerpoint/2010/main" val="29581688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c4b0d5c79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c4b0d5c79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i-FI" baseline="0" dirty="0"/>
          </a:p>
        </p:txBody>
      </p:sp>
    </p:spTree>
    <p:extLst>
      <p:ext uri="{BB962C8B-B14F-4D97-AF65-F5344CB8AC3E}">
        <p14:creationId xmlns:p14="http://schemas.microsoft.com/office/powerpoint/2010/main" val="15754741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c4b0d5c79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c4b0d5c79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i-FI" baseline="0" dirty="0"/>
          </a:p>
        </p:txBody>
      </p:sp>
    </p:spTree>
    <p:extLst>
      <p:ext uri="{BB962C8B-B14F-4D97-AF65-F5344CB8AC3E}">
        <p14:creationId xmlns:p14="http://schemas.microsoft.com/office/powerpoint/2010/main" val="30200082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c4b0d5c79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c4b0d5c79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i-FI" baseline="0" dirty="0"/>
          </a:p>
        </p:txBody>
      </p:sp>
    </p:spTree>
    <p:extLst>
      <p:ext uri="{BB962C8B-B14F-4D97-AF65-F5344CB8AC3E}">
        <p14:creationId xmlns:p14="http://schemas.microsoft.com/office/powerpoint/2010/main" val="10357905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c4b0d5c79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c4b0d5c79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i-FI" baseline="0" dirty="0"/>
          </a:p>
        </p:txBody>
      </p:sp>
    </p:spTree>
    <p:extLst>
      <p:ext uri="{BB962C8B-B14F-4D97-AF65-F5344CB8AC3E}">
        <p14:creationId xmlns:p14="http://schemas.microsoft.com/office/powerpoint/2010/main" val="205516618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c4b0d5c79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c4b0d5c79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i-FI" baseline="0" dirty="0"/>
          </a:p>
        </p:txBody>
      </p:sp>
    </p:spTree>
    <p:extLst>
      <p:ext uri="{BB962C8B-B14F-4D97-AF65-F5344CB8AC3E}">
        <p14:creationId xmlns:p14="http://schemas.microsoft.com/office/powerpoint/2010/main" val="50343860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b94882fc6_2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b94882fc6_2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36968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c4b0d5c7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c4b0d5c79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22572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c4b0d5c7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c4b0d5c79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5673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c4b0d5c7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c4b0d5c79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53938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c4b0d5c7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c4b0d5c79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56727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c4b0d5c7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c4b0d5c79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56370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c4b0d5c79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c4b0d5c79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i-FI" baseline="0" dirty="0"/>
          </a:p>
        </p:txBody>
      </p:sp>
    </p:spTree>
    <p:extLst>
      <p:ext uri="{BB962C8B-B14F-4D97-AF65-F5344CB8AC3E}">
        <p14:creationId xmlns:p14="http://schemas.microsoft.com/office/powerpoint/2010/main" val="30965218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c4b0d5c79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c4b0d5c79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i-FI" baseline="0" dirty="0"/>
          </a:p>
        </p:txBody>
      </p:sp>
    </p:spTree>
    <p:extLst>
      <p:ext uri="{BB962C8B-B14F-4D97-AF65-F5344CB8AC3E}">
        <p14:creationId xmlns:p14="http://schemas.microsoft.com/office/powerpoint/2010/main" val="4136155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FE48A-8230-D746-979C-D4C192B867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4500" b="1">
                <a:solidFill>
                  <a:schemeClr val="tx1">
                    <a:lumMod val="90000"/>
                    <a:lumOff val="10000"/>
                  </a:schemeClr>
                </a:solidFill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fi-FI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3DA600-FDA9-FD48-BCC8-6A19E7B981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fi-FI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D2BC476-ACDF-E34E-AEB5-EA3AA00786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01DD8111-BED1-A544-B239-C253D359E1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1042314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E8C1BC-CF3C-4549-BC85-796201D45A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857250"/>
            <a:ext cx="4629150" cy="3538538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E355CCE-BFB8-8A42-8C38-C7345F638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374" y="330139"/>
            <a:ext cx="3055645" cy="922691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8170CA2-6CBD-4C42-9A4B-CA1E28CA5D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3374" y="1252830"/>
            <a:ext cx="3055645" cy="314891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4C34A363-E1CA-F544-98FF-E9FBAD1712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A7B3A37-A146-D44D-AC8D-74E7654473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4007774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C977C6B-9D98-BF4E-A2D3-283CE0457987}"/>
              </a:ext>
            </a:extLst>
          </p:cNvPr>
          <p:cNvSpPr/>
          <p:nvPr/>
        </p:nvSpPr>
        <p:spPr>
          <a:xfrm>
            <a:off x="8778035" y="330138"/>
            <a:ext cx="365965" cy="287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05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8B2E2A-71FC-D94F-BE85-9B3919B79D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6680" y="1034447"/>
            <a:ext cx="7968670" cy="35982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4175021-096A-1C43-9A92-F46A760724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6681" y="166812"/>
            <a:ext cx="7968670" cy="813997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Lisää</a:t>
            </a:r>
            <a:r>
              <a:rPr lang="en-US" dirty="0"/>
              <a:t> </a:t>
            </a:r>
            <a:r>
              <a:rPr lang="en-US" dirty="0" err="1"/>
              <a:t>tähän</a:t>
            </a:r>
            <a:r>
              <a:rPr lang="en-US" dirty="0"/>
              <a:t> </a:t>
            </a:r>
            <a:r>
              <a:rPr lang="en-US" dirty="0" err="1"/>
              <a:t>otsikko</a:t>
            </a:r>
            <a:endParaRPr lang="fi-FI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B8B31F85-D271-1749-9AB9-E3EAFD9E30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6CB714D4-DB2E-B74B-A797-0757F17E2B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32032288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545E3AD-ADF1-AC4B-92B2-24A67D9273D1}"/>
              </a:ext>
            </a:extLst>
          </p:cNvPr>
          <p:cNvSpPr/>
          <p:nvPr/>
        </p:nvSpPr>
        <p:spPr>
          <a:xfrm rot="5400000">
            <a:off x="114666" y="2115518"/>
            <a:ext cx="365965" cy="287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05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972030-752A-C748-A356-306A3594F6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870785"/>
            <a:ext cx="1971675" cy="3761937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4B19A2-B0DE-BA42-A619-D44E52CB91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0178" y="870785"/>
            <a:ext cx="5599196" cy="37619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55C2AED-A93F-D442-B1A2-64C6F424F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-731052" y="2837662"/>
            <a:ext cx="2057400" cy="287836"/>
          </a:xfrm>
          <a:prstGeom prst="rect">
            <a:avLst/>
          </a:prstGeom>
        </p:spPr>
        <p:txBody>
          <a:bodyPr/>
          <a:lstStyle>
            <a:lvl1pPr algn="r">
              <a:defRPr sz="135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endParaRPr lang="fi-FI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F67CBAC-C733-D742-87E7-FE9DB20807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5400000">
            <a:off x="47444" y="4153322"/>
            <a:ext cx="500407" cy="28783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36794272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3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C646236-D1CB-B14F-9794-23EB1D6EDF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71513652-1336-2343-BD53-0F08AC7580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11982982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preserve="1" userDrawn="1">
  <p:cSld name="1_Main point">
    <p:bg>
      <p:bgRef idx="1001">
        <a:schemeClr val="bg1"/>
      </p:bgRef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6EA362F-AEA4-2A42-86C2-77C1FD60C64A}"/>
              </a:ext>
            </a:extLst>
          </p:cNvPr>
          <p:cNvSpPr/>
          <p:nvPr userDrawn="1"/>
        </p:nvSpPr>
        <p:spPr>
          <a:xfrm>
            <a:off x="0" y="0"/>
            <a:ext cx="5219876" cy="4731990"/>
          </a:xfrm>
          <a:prstGeom prst="rect">
            <a:avLst/>
          </a:prstGeom>
          <a:solidFill>
            <a:schemeClr val="accent3">
              <a:alpha val="23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C646236-D1CB-B14F-9794-23EB1D6EDF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71513652-1336-2343-BD53-0F08AC7580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  <p:sp>
        <p:nvSpPr>
          <p:cNvPr id="6" name="Otsikko">
            <a:extLst>
              <a:ext uri="{FF2B5EF4-FFF2-40B4-BE49-F238E27FC236}">
                <a16:creationId xmlns:a16="http://schemas.microsoft.com/office/drawing/2014/main" id="{374930A1-FD63-284F-BDDE-FDC3EC43B213}"/>
              </a:ext>
            </a:extLst>
          </p:cNvPr>
          <p:cNvSpPr txBox="1">
            <a:spLocks/>
          </p:cNvSpPr>
          <p:nvPr userDrawn="1"/>
        </p:nvSpPr>
        <p:spPr>
          <a:xfrm>
            <a:off x="5219700" y="1635125"/>
            <a:ext cx="3924300" cy="6492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b="1" i="0" kern="1200">
                <a:solidFill>
                  <a:schemeClr val="tx1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algn="ctr"/>
            <a:endParaRPr lang="fi-FI" sz="3600" dirty="0"/>
          </a:p>
        </p:txBody>
      </p:sp>
      <p:sp>
        <p:nvSpPr>
          <p:cNvPr id="17" name="Otsikko">
            <a:extLst>
              <a:ext uri="{FF2B5EF4-FFF2-40B4-BE49-F238E27FC236}">
                <a16:creationId xmlns:a16="http://schemas.microsoft.com/office/drawing/2014/main" id="{70B2BEE6-0170-0249-8F37-69EB4868F6D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220072" y="1635646"/>
            <a:ext cx="3924300" cy="649288"/>
          </a:xfrm>
        </p:spPr>
        <p:txBody>
          <a:bodyPr anchor="b">
            <a:normAutofit/>
          </a:bodyPr>
          <a:lstStyle/>
          <a:p>
            <a:pPr algn="ctr"/>
            <a:endParaRPr lang="fi-FI" sz="3600" dirty="0"/>
          </a:p>
        </p:txBody>
      </p:sp>
    </p:spTree>
    <p:extLst>
      <p:ext uri="{BB962C8B-B14F-4D97-AF65-F5344CB8AC3E}">
        <p14:creationId xmlns:p14="http://schemas.microsoft.com/office/powerpoint/2010/main" val="13522953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07345" y="2217317"/>
            <a:ext cx="8114400" cy="237690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4204D-D475-AF43-850C-311CDD3C9E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1B1EAF82-8C93-B848-9514-48CD765BA0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33355055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27059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506686" y="1152475"/>
            <a:ext cx="4075611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3C0845C9-F264-1942-91E7-8C62BE56DE33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0404429B-0354-E24E-A1EC-72CFB2058F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9338711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82712020-CAF8-E740-AF98-CB5178C93A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C9214799-78F0-A647-9065-4B69C742B4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42942718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1_Title 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1F6279-5F87-F544-B5DE-4F23B70A4D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3DEDB80F-4E42-5A4D-8501-2000123DA2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3105900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BC52588-6117-7744-BA81-5849A69876F8}"/>
              </a:ext>
            </a:extLst>
          </p:cNvPr>
          <p:cNvSpPr/>
          <p:nvPr/>
        </p:nvSpPr>
        <p:spPr>
          <a:xfrm>
            <a:off x="8778036" y="330138"/>
            <a:ext cx="365965" cy="287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05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C025CC-3A60-504F-9AB6-ED1896F37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26C9C3EA-AF18-1E4E-B9E5-9DDD89CED0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167387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7E8C9E4-01E5-AC45-95ED-F55A4DE0DC29}"/>
              </a:ext>
            </a:extLst>
          </p:cNvPr>
          <p:cNvSpPr/>
          <p:nvPr/>
        </p:nvSpPr>
        <p:spPr>
          <a:xfrm>
            <a:off x="8778036" y="330138"/>
            <a:ext cx="365965" cy="287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05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461A6-3BF3-5C4F-8D3A-A66A96DF5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80" y="1019122"/>
            <a:ext cx="7968670" cy="36136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281641A-9DDB-274F-AB5E-447C7F99F3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6681" y="166812"/>
            <a:ext cx="7968670" cy="813997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Lisää</a:t>
            </a:r>
            <a:r>
              <a:rPr lang="en-US" dirty="0"/>
              <a:t> </a:t>
            </a:r>
            <a:r>
              <a:rPr lang="en-US" dirty="0" err="1"/>
              <a:t>tähän</a:t>
            </a:r>
            <a:r>
              <a:rPr lang="en-US" dirty="0"/>
              <a:t> </a:t>
            </a:r>
            <a:r>
              <a:rPr lang="en-US" dirty="0" err="1"/>
              <a:t>otsikko</a:t>
            </a:r>
            <a:endParaRPr lang="fi-FI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3C057C7C-7A8A-0748-94FA-93A5418F9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C15B0D51-C228-B542-B963-844EC1779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1785561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3FCC478-1F94-7842-891A-06ECB5ABF294}"/>
              </a:ext>
            </a:extLst>
          </p:cNvPr>
          <p:cNvSpPr/>
          <p:nvPr/>
        </p:nvSpPr>
        <p:spPr>
          <a:xfrm>
            <a:off x="8778036" y="330138"/>
            <a:ext cx="365965" cy="287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0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207CD1-9810-EC41-92A7-6D715725E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398" y="1282304"/>
            <a:ext cx="7978190" cy="2139553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fi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75FE87-A2CD-0040-8078-C008C10E7C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2398" y="3442098"/>
            <a:ext cx="797819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DEE29AF-849D-B945-AC3E-503637D2E8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392B83E2-E57D-F04E-BDA0-AE2535D793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667594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F279FF-7692-8C4F-AFCD-65CF468524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6680" y="1148138"/>
            <a:ext cx="3968170" cy="3263504"/>
          </a:xfrm>
        </p:spPr>
        <p:txBody>
          <a:bodyPr/>
          <a:lstStyle>
            <a:lvl1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D31C9C-00BB-CC49-95BD-2F6CD9826C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7181" y="1148138"/>
            <a:ext cx="396817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30A85E8-277F-C94F-88B1-A6E8203F4D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6681" y="166812"/>
            <a:ext cx="7968670" cy="813997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Lisää</a:t>
            </a:r>
            <a:r>
              <a:rPr lang="en-US" dirty="0"/>
              <a:t> </a:t>
            </a:r>
            <a:r>
              <a:rPr lang="en-US" dirty="0" err="1"/>
              <a:t>tähän</a:t>
            </a:r>
            <a:r>
              <a:rPr lang="en-US" dirty="0"/>
              <a:t> </a:t>
            </a:r>
            <a:r>
              <a:rPr lang="en-US" dirty="0" err="1"/>
              <a:t>otsikko</a:t>
            </a:r>
            <a:endParaRPr lang="fi-FI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48FC721A-AB9F-AB49-A5E6-38AD992D9B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798C670E-54EF-BA4D-9199-25C6244F0F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209024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large content bloc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34E8153-8CFC-AA4D-B848-A57EB21631D9}"/>
              </a:ext>
            </a:extLst>
          </p:cNvPr>
          <p:cNvSpPr/>
          <p:nvPr/>
        </p:nvSpPr>
        <p:spPr>
          <a:xfrm>
            <a:off x="8778036" y="330138"/>
            <a:ext cx="365965" cy="287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05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0711B53-B6F0-3643-8A11-E9086403DA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6680" y="980810"/>
            <a:ext cx="3968170" cy="3597576"/>
          </a:xfrm>
        </p:spPr>
        <p:txBody>
          <a:bodyPr/>
          <a:lstStyle>
            <a:lvl1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97156312-C5EF-C84D-9956-BC0E772186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7181" y="166811"/>
            <a:ext cx="3968170" cy="44115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3A09258-D6D6-1840-ABB3-B849D7FD31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6680" y="166812"/>
            <a:ext cx="3968170" cy="813997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Lisää</a:t>
            </a:r>
            <a:r>
              <a:rPr lang="en-US" dirty="0"/>
              <a:t> </a:t>
            </a:r>
            <a:r>
              <a:rPr lang="en-US" dirty="0" err="1"/>
              <a:t>tähän</a:t>
            </a:r>
            <a:r>
              <a:rPr lang="en-US" dirty="0"/>
              <a:t> </a:t>
            </a:r>
            <a:r>
              <a:rPr lang="en-US" dirty="0" err="1"/>
              <a:t>otsikko</a:t>
            </a:r>
            <a:endParaRPr lang="fi-FI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32DB21A7-EAFA-5D4C-94EB-97844AA18B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2EA72838-4567-7B48-9A53-463B172AEA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499279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B001E6B-0C8D-F840-9DCB-F0C3A9E95EF2}"/>
              </a:ext>
            </a:extLst>
          </p:cNvPr>
          <p:cNvSpPr/>
          <p:nvPr/>
        </p:nvSpPr>
        <p:spPr>
          <a:xfrm>
            <a:off x="8778036" y="330138"/>
            <a:ext cx="365965" cy="287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05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CF4CB4-043A-D044-893D-DB962367B7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4742" y="996134"/>
            <a:ext cx="3952248" cy="54021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B5E4EE-C85E-3049-B44D-1BFA47BECB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5933" y="1536345"/>
            <a:ext cx="3952248" cy="304843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8B1DF9-DBF3-8549-97ED-CBA63FF5FE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43638" y="996134"/>
            <a:ext cx="3971712" cy="54021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A3CEB4-15A9-0340-8CFC-FC26BD8310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44830" y="1536345"/>
            <a:ext cx="3971712" cy="304843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098F496-1701-524F-9289-7C278F66AC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6681" y="166812"/>
            <a:ext cx="7968670" cy="813997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Lisää</a:t>
            </a:r>
            <a:r>
              <a:rPr lang="en-US" dirty="0"/>
              <a:t> </a:t>
            </a:r>
            <a:r>
              <a:rPr lang="en-US" dirty="0" err="1"/>
              <a:t>tähän</a:t>
            </a:r>
            <a:r>
              <a:rPr lang="en-US" dirty="0"/>
              <a:t> </a:t>
            </a:r>
            <a:r>
              <a:rPr lang="en-US" dirty="0" err="1"/>
              <a:t>otsikko</a:t>
            </a:r>
            <a:endParaRPr lang="fi-FI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1C2F9F9E-B3AF-4C43-B5D0-2613734B9C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AB714661-A03D-6948-AB03-4078C9D85A6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3237632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EE383F7-3DE8-1345-A503-AFD28E98E93F}"/>
              </a:ext>
            </a:extLst>
          </p:cNvPr>
          <p:cNvSpPr/>
          <p:nvPr/>
        </p:nvSpPr>
        <p:spPr>
          <a:xfrm>
            <a:off x="8778036" y="330138"/>
            <a:ext cx="365965" cy="287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05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9EFF77C-35A3-374D-93FF-BB1B28027A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6681" y="166812"/>
            <a:ext cx="7968670" cy="813997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Lisää</a:t>
            </a:r>
            <a:r>
              <a:rPr lang="en-US" dirty="0"/>
              <a:t> </a:t>
            </a:r>
            <a:r>
              <a:rPr lang="en-US" dirty="0" err="1"/>
              <a:t>tähän</a:t>
            </a:r>
            <a:r>
              <a:rPr lang="en-US" dirty="0"/>
              <a:t> </a:t>
            </a:r>
            <a:r>
              <a:rPr lang="en-US" dirty="0" err="1"/>
              <a:t>otsikko</a:t>
            </a:r>
            <a:endParaRPr lang="fi-FI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27D3A99-C639-7648-B597-0276EBA700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1F315278-D403-E54A-BF42-8491AA3A0F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1309342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A6F10-E1A3-FD4A-BD0C-624FF6708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857250"/>
            <a:ext cx="4629150" cy="3538538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DB811B4-5FE4-0B4C-AB79-94B5A39D0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374" y="330139"/>
            <a:ext cx="3055645" cy="922691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7C7B388-A443-4141-B7B8-6B7BA57113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3374" y="1252830"/>
            <a:ext cx="3055645" cy="314891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D97EDEC7-1BBD-6545-AC9A-90ADD4BEBE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1BDD2637-ADD2-674B-826E-E22F62F9C4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4132066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3FC77A0-DE7F-2343-88A4-49D2210D3CF4}"/>
              </a:ext>
            </a:extLst>
          </p:cNvPr>
          <p:cNvSpPr/>
          <p:nvPr/>
        </p:nvSpPr>
        <p:spPr>
          <a:xfrm rot="16200000">
            <a:off x="6143227" y="3675846"/>
            <a:ext cx="484792" cy="247511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05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ED198ED-1B74-FE41-88B9-0E9098023286}"/>
              </a:ext>
            </a:extLst>
          </p:cNvPr>
          <p:cNvSpPr/>
          <p:nvPr/>
        </p:nvSpPr>
        <p:spPr>
          <a:xfrm rot="16200000">
            <a:off x="2367643" y="2303370"/>
            <a:ext cx="484791" cy="522007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05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4B49B7-A96B-AE48-8C64-4CE657538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681" y="166812"/>
            <a:ext cx="7968669" cy="8088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i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E8EEE6-7823-B64E-B861-56D85547A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6680" y="1013907"/>
            <a:ext cx="7968670" cy="3618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48F19416-5452-2541-AEBA-9F1A74E815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99082" y="4765516"/>
            <a:ext cx="1692268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3559AA2-CD78-7945-969D-150BC1E8E603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77804" y="4822917"/>
            <a:ext cx="2905125" cy="18097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45E0947-BA0B-B24B-8BBD-A98CB9CBEDDB}"/>
              </a:ext>
            </a:extLst>
          </p:cNvPr>
          <p:cNvSpPr/>
          <p:nvPr/>
        </p:nvSpPr>
        <p:spPr>
          <a:xfrm>
            <a:off x="7623175" y="4671007"/>
            <a:ext cx="1520826" cy="48479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741ACD-D91A-E04B-8E12-B4A66DE7E745}"/>
              </a:ext>
            </a:extLst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61289" y="4771867"/>
            <a:ext cx="1244599" cy="2957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BEB3BF2-15B2-C640-8C11-1D9AC00DDC87}"/>
              </a:ext>
            </a:extLst>
          </p:cNvPr>
          <p:cNvSpPr txBox="1"/>
          <p:nvPr userDrawn="1"/>
        </p:nvSpPr>
        <p:spPr>
          <a:xfrm>
            <a:off x="3463925" y="-63500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 fontScale="25000" lnSpcReduction="20000"/>
          </a:bodyPr>
          <a:lstStyle/>
          <a:p>
            <a:pPr algn="l"/>
            <a:endParaRPr lang="fi-FI" dirty="0" err="1">
              <a:solidFill>
                <a:srgbClr val="7030A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8B72A20-4217-F94D-A8CC-BEB3E3E658BF}"/>
              </a:ext>
            </a:extLst>
          </p:cNvPr>
          <p:cNvSpPr txBox="1"/>
          <p:nvPr userDrawn="1"/>
        </p:nvSpPr>
        <p:spPr>
          <a:xfrm>
            <a:off x="1289050" y="-428625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 fontScale="25000" lnSpcReduction="20000"/>
          </a:bodyPr>
          <a:lstStyle/>
          <a:p>
            <a:pPr algn="l"/>
            <a:endParaRPr lang="fi-FI" dirty="0" err="1">
              <a:solidFill>
                <a:srgbClr val="7030A0"/>
              </a:solidFill>
            </a:endParaRPr>
          </a:p>
        </p:txBody>
      </p:sp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FB83A853-4448-7B4D-BBE6-25549506BB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678136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  <p:sldLayoutId id="2147483752" r:id="rId13"/>
    <p:sldLayoutId id="2147483758" r:id="rId14"/>
    <p:sldLayoutId id="2147483754" r:id="rId15"/>
    <p:sldLayoutId id="2147483755" r:id="rId16"/>
    <p:sldLayoutId id="2147483756" r:id="rId17"/>
    <p:sldLayoutId id="2147483757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b="1" i="0" kern="1200">
          <a:solidFill>
            <a:schemeClr val="tx1">
              <a:lumMod val="90000"/>
              <a:lumOff val="10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1pPr>
      <a:lvl2pPr marL="600075" indent="-257175" algn="l" defTabSz="685800" rtl="0" eaLnBrk="1" latinLnBrk="0" hangingPunct="1">
        <a:lnSpc>
          <a:spcPct val="90000"/>
        </a:lnSpc>
        <a:spcBef>
          <a:spcPts val="375"/>
        </a:spcBef>
        <a:buClr>
          <a:schemeClr val="tx1">
            <a:lumMod val="90000"/>
            <a:lumOff val="10000"/>
          </a:schemeClr>
        </a:buClr>
        <a:buFont typeface="Arial" panose="020B0604020202020204" pitchFamily="34" charset="0"/>
        <a:buChar char="•"/>
        <a:defRPr sz="18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2pPr>
      <a:lvl3pPr marL="942975" indent="-257175" algn="l" defTabSz="685800" rtl="0" eaLnBrk="1" latinLnBrk="0" hangingPunct="1">
        <a:lnSpc>
          <a:spcPct val="90000"/>
        </a:lnSpc>
        <a:spcBef>
          <a:spcPts val="375"/>
        </a:spcBef>
        <a:buClr>
          <a:schemeClr val="bg2">
            <a:lumMod val="50000"/>
          </a:schemeClr>
        </a:buClr>
        <a:buFont typeface="Arial" panose="020B0604020202020204" pitchFamily="34" charset="0"/>
        <a:buChar char="•"/>
        <a:defRPr sz="15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3pPr>
      <a:lvl4pPr marL="1243013" indent="-214313" algn="l" defTabSz="685800" rtl="0" eaLnBrk="1" latinLnBrk="0" hangingPunct="1">
        <a:lnSpc>
          <a:spcPct val="90000"/>
        </a:lnSpc>
        <a:spcBef>
          <a:spcPts val="375"/>
        </a:spcBef>
        <a:buClr>
          <a:schemeClr val="bg2">
            <a:lumMod val="50000"/>
          </a:schemeClr>
        </a:buClr>
        <a:buFont typeface="Arial" panose="020B0604020202020204" pitchFamily="34" charset="0"/>
        <a:buChar char="•"/>
        <a:defRPr sz="135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4pPr>
      <a:lvl5pPr marL="1585913" indent="-214313" algn="l" defTabSz="685800" rtl="0" eaLnBrk="1" latinLnBrk="0" hangingPunct="1">
        <a:lnSpc>
          <a:spcPct val="90000"/>
        </a:lnSpc>
        <a:spcBef>
          <a:spcPts val="375"/>
        </a:spcBef>
        <a:buClr>
          <a:schemeClr val="bg2">
            <a:lumMod val="50000"/>
          </a:schemeClr>
        </a:buClr>
        <a:buFont typeface="Arial" panose="020B0604020202020204" pitchFamily="34" charset="0"/>
        <a:buChar char="•"/>
        <a:defRPr sz="135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finna.fi/Record/musketti.M012:KM9914:1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finna.fi/Record/musketti.M012:KM10732:1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finna.fi/Record/musketti.M012:KM28013:7096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finna.fi/Record/musketti.M012:KM2814:3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finna.fi/Record/musketti.M012:KM1996:55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finna.fi/Record/musketti.M012:KM2441:1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finna.fi/Record/musketti.M012:KM2273:1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finna.fi/Record/musketti.M012:KM38387:1" TargetMode="External"/><Relationship Id="rId4" Type="http://schemas.openxmlformats.org/officeDocument/2006/relationships/image" Target="../media/image19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finna.fi/Record/musketti.M012:KM38387:1" TargetMode="External"/><Relationship Id="rId4" Type="http://schemas.openxmlformats.org/officeDocument/2006/relationships/image" Target="../media/image19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finna.fi/Record/musketti.M012:KM6388:26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finna.fi/Record/musketti.M012:KM6388:26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finna.fi/Record/musketti.M012:KM13306:1078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finna.fi/Record/musketti.M012:KM9914:1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finna.fi/Record/musketti.M012:KM10732:1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finna.fi/Record/musketti.M012:KM10732:1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finna.fi/List/730386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finna.fi/Record/musketti.M012:KM28013:7096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finna.fi/Record/musketti.M012:KM1996:55" TargetMode="External"/><Relationship Id="rId5" Type="http://schemas.openxmlformats.org/officeDocument/2006/relationships/image" Target="../media/image6.jpeg"/><Relationship Id="rId4" Type="http://schemas.openxmlformats.org/officeDocument/2006/relationships/hyperlink" Target="https://finna.fi/Record/musketti.M012:KM2814:3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finna.fi/Record/musketti.M012:KM2441:1" TargetMode="Externa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s://finna.fi/Record/musketti.M012:KM2441:1" TargetMode="External"/><Relationship Id="rId4" Type="http://schemas.openxmlformats.org/officeDocument/2006/relationships/hyperlink" Target="https://finna.fi/Record/musketti.M012:KM2273:1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s://finna.fi/Record/musketti.M012:KM38387:1" TargetMode="External"/><Relationship Id="rId4" Type="http://schemas.openxmlformats.org/officeDocument/2006/relationships/image" Target="../media/image1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finna.fi/Record/musketti.M012:KM6388:26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finna.fi/Record/musketti.M012:KM9135:35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Otsikko"/>
          <p:cNvSpPr txBox="1">
            <a:spLocks noGrp="1"/>
          </p:cNvSpPr>
          <p:nvPr>
            <p:ph type="ctrTitle"/>
          </p:nvPr>
        </p:nvSpPr>
        <p:spPr>
          <a:xfrm>
            <a:off x="480150" y="915566"/>
            <a:ext cx="8183700" cy="21602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fi-FI" dirty="0">
                <a:solidFill>
                  <a:schemeClr val="tx1"/>
                </a:solidFill>
                <a:latin typeface="+mj-lt"/>
              </a:rPr>
              <a:t>Yhdeksän mysteeriesinettä Kansallismuseon kokoelmista</a:t>
            </a:r>
            <a:endParaRPr dirty="0">
              <a:latin typeface="+mj-lt"/>
              <a:ea typeface="Gill Sans SemiBold" charset="0"/>
              <a:cs typeface="Gill Sans SemiBold" charset="0"/>
            </a:endParaRPr>
          </a:p>
        </p:txBody>
      </p:sp>
      <p:sp>
        <p:nvSpPr>
          <p:cNvPr id="59" name="Tekstikehys"/>
          <p:cNvSpPr txBox="1">
            <a:spLocks noGrp="1"/>
          </p:cNvSpPr>
          <p:nvPr>
            <p:ph type="subTitle" idx="1"/>
          </p:nvPr>
        </p:nvSpPr>
        <p:spPr>
          <a:xfrm>
            <a:off x="480150" y="3315250"/>
            <a:ext cx="81837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2800" dirty="0">
                <a:solidFill>
                  <a:schemeClr val="bg2">
                    <a:lumMod val="10000"/>
                  </a:schemeClr>
                </a:solidFill>
                <a:latin typeface="+mj-lt"/>
                <a:ea typeface="Gill Sans" charset="0"/>
                <a:cs typeface="Gill Sans" charset="0"/>
              </a:rPr>
              <a:t>Arvaisitko, mihin näitä kummallisia esineitä on käytetty? Kuinka monta tunnistat?</a:t>
            </a:r>
            <a:endParaRPr sz="2800" dirty="0">
              <a:solidFill>
                <a:schemeClr val="bg2">
                  <a:lumMod val="10000"/>
                </a:schemeClr>
              </a:solidFill>
              <a:latin typeface="+mj-lt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2606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0"/>
          </a:schemeClr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">
            <a:extLst>
              <a:ext uri="{FF2B5EF4-FFF2-40B4-BE49-F238E27FC236}">
                <a16:creationId xmlns:a16="http://schemas.microsoft.com/office/drawing/2014/main" id="{F2721CC7-4BE8-674F-A364-05821106102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219876" y="1635646"/>
            <a:ext cx="3924496" cy="649288"/>
          </a:xfrm>
        </p:spPr>
        <p:txBody>
          <a:bodyPr/>
          <a:lstStyle/>
          <a:p>
            <a:pPr algn="ctr"/>
            <a:r>
              <a:rPr lang="fi-FI" sz="3600" dirty="0">
                <a:ea typeface="Gill Sans SemiBold" charset="0"/>
                <a:cs typeface="Gill Sans SemiBold" charset="0"/>
                <a:sym typeface="Raleway Medium"/>
              </a:rPr>
              <a:t>Esine 8</a:t>
            </a:r>
            <a:endParaRPr lang="fi-FI" dirty="0"/>
          </a:p>
        </p:txBody>
      </p:sp>
      <p:sp>
        <p:nvSpPr>
          <p:cNvPr id="12" name="Teksti">
            <a:extLst>
              <a:ext uri="{FF2B5EF4-FFF2-40B4-BE49-F238E27FC236}">
                <a16:creationId xmlns:a16="http://schemas.microsoft.com/office/drawing/2014/main" id="{04B9B3F3-26B1-A944-8A40-93C0A1ECD47A}"/>
              </a:ext>
            </a:extLst>
          </p:cNvPr>
          <p:cNvSpPr txBox="1"/>
          <p:nvPr/>
        </p:nvSpPr>
        <p:spPr>
          <a:xfrm>
            <a:off x="5219876" y="2276167"/>
            <a:ext cx="3924124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i-FI" sz="2000" b="1" u="sng" dirty="0">
                <a:solidFill>
                  <a:schemeClr val="tx1">
                    <a:lumMod val="90000"/>
                    <a:lumOff val="10000"/>
                  </a:schemeClr>
                </a:solidFill>
              </a:rPr>
              <a:t>Esineen koko </a:t>
            </a:r>
          </a:p>
          <a:p>
            <a:pPr algn="ctr"/>
            <a:r>
              <a:rPr lang="fi-FI" sz="20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pituus 46mm</a:t>
            </a:r>
          </a:p>
          <a:p>
            <a:pPr algn="ctr"/>
            <a:r>
              <a:rPr lang="fi-FI" sz="20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leveys noin 32-36mm</a:t>
            </a:r>
          </a:p>
        </p:txBody>
      </p:sp>
      <p:pic>
        <p:nvPicPr>
          <p:cNvPr id="5" name="Kuva" descr="Mysteeriesine, joka vihertävää viherliusketta sinisellä pohjalla. Pitkä ja hoikka esine. Poikkileikkaus kolmiomainen ja terän suu kulmikas. Kouru aseen mittainen ja kauttaaltaan hiottu. Pinnassa himmeä kiilto.&#10;&#10;pituus 426.50 millimetriä, leveys noin 36 millimetriä.">
            <a:extLst>
              <a:ext uri="{FF2B5EF4-FFF2-40B4-BE49-F238E27FC236}">
                <a16:creationId xmlns:a16="http://schemas.microsoft.com/office/drawing/2014/main" id="{393FC708-26A1-8D40-8D4E-3FC8AC3061D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7544" y="843558"/>
            <a:ext cx="4180216" cy="27363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8" name="Kuvan lähdeviittaus">
            <a:extLst>
              <a:ext uri="{FF2B5EF4-FFF2-40B4-BE49-F238E27FC236}">
                <a16:creationId xmlns:a16="http://schemas.microsoft.com/office/drawing/2014/main" id="{3647EA41-6FFD-4D40-A344-A23F990085EB}"/>
              </a:ext>
            </a:extLst>
          </p:cNvPr>
          <p:cNvSpPr txBox="1"/>
          <p:nvPr/>
        </p:nvSpPr>
        <p:spPr>
          <a:xfrm>
            <a:off x="0" y="4227934"/>
            <a:ext cx="5219876" cy="43204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Kuvaaja tuntematon, Museovirasto - Musketti, </a:t>
            </a:r>
          </a:p>
          <a:p>
            <a:pPr algn="ctr"/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Arkeologian esinekokoelma. </a:t>
            </a:r>
            <a:r>
              <a:rPr lang="fi-FI" sz="11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Finna.fi</a:t>
            </a:r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: </a:t>
            </a:r>
            <a:r>
              <a:rPr lang="fi-FI" sz="1100" dirty="0">
                <a:solidFill>
                  <a:srgbClr val="7030A0"/>
                </a:solidFill>
                <a:hlinkClick r:id="rId4"/>
              </a:rPr>
              <a:t>Linkki esineen sivuille</a:t>
            </a:r>
            <a:endParaRPr lang="fi-FI" sz="1100" dirty="0">
              <a:solidFill>
                <a:srgbClr val="7030A0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82ED49-8376-4546-A5C4-EEA897E357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9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3028690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0"/>
          </a:schemeClr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">
            <a:extLst>
              <a:ext uri="{FF2B5EF4-FFF2-40B4-BE49-F238E27FC236}">
                <a16:creationId xmlns:a16="http://schemas.microsoft.com/office/drawing/2014/main" id="{00DE3604-6D7F-9A43-BC55-E51E1368E04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219875" y="1635646"/>
            <a:ext cx="3924497" cy="649288"/>
          </a:xfrm>
        </p:spPr>
        <p:txBody>
          <a:bodyPr/>
          <a:lstStyle/>
          <a:p>
            <a:pPr algn="ctr"/>
            <a:r>
              <a:rPr lang="fi-FI" sz="3600" dirty="0">
                <a:ea typeface="Gill Sans SemiBold" charset="0"/>
                <a:cs typeface="Gill Sans SemiBold" charset="0"/>
                <a:sym typeface="Raleway Medium"/>
              </a:rPr>
              <a:t>Esine 9</a:t>
            </a:r>
            <a:endParaRPr lang="fi-FI" dirty="0"/>
          </a:p>
        </p:txBody>
      </p:sp>
      <p:sp>
        <p:nvSpPr>
          <p:cNvPr id="12" name="Teksti">
            <a:extLst>
              <a:ext uri="{FF2B5EF4-FFF2-40B4-BE49-F238E27FC236}">
                <a16:creationId xmlns:a16="http://schemas.microsoft.com/office/drawing/2014/main" id="{7554B4A4-745C-3145-BB34-BDF20D339401}"/>
              </a:ext>
            </a:extLst>
          </p:cNvPr>
          <p:cNvSpPr txBox="1"/>
          <p:nvPr/>
        </p:nvSpPr>
        <p:spPr>
          <a:xfrm>
            <a:off x="5219876" y="2276167"/>
            <a:ext cx="3924124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i-FI" sz="2000" b="1" u="sng" dirty="0">
                <a:solidFill>
                  <a:schemeClr val="tx1">
                    <a:lumMod val="90000"/>
                    <a:lumOff val="10000"/>
                  </a:schemeClr>
                </a:solidFill>
              </a:rPr>
              <a:t>Vasemman yläkulman </a:t>
            </a:r>
          </a:p>
          <a:p>
            <a:pPr algn="ctr"/>
            <a:r>
              <a:rPr lang="fi-FI" sz="2000" b="1" u="sng" dirty="0">
                <a:solidFill>
                  <a:schemeClr val="tx1">
                    <a:lumMod val="90000"/>
                    <a:lumOff val="10000"/>
                  </a:schemeClr>
                </a:solidFill>
              </a:rPr>
              <a:t>esineen koko </a:t>
            </a:r>
          </a:p>
          <a:p>
            <a:pPr algn="ctr"/>
            <a:r>
              <a:rPr lang="fi-FI" sz="20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leveys noin 25cm</a:t>
            </a:r>
          </a:p>
        </p:txBody>
      </p:sp>
      <p:pic>
        <p:nvPicPr>
          <p:cNvPr id="5" name="Kuva" descr="Mysteeriesineitä useita kappaleita. Osa rikki ja neulaa vailla. Levyt on koristeltu nyörimäisillä kohoviivoilla, keskellä kaksoisspiraali ja ympärillä kaksoiskiemura. Solki on kuvassa ylimmäisenä. &#10;&#10;Vasemman yläkulman soljen pituus noin 25 cm.">
            <a:extLst>
              <a:ext uri="{FF2B5EF4-FFF2-40B4-BE49-F238E27FC236}">
                <a16:creationId xmlns:a16="http://schemas.microsoft.com/office/drawing/2014/main" id="{EBCEA81F-4BBA-AF47-B14E-D1F2DE2B02B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8765" y="789630"/>
            <a:ext cx="4422346" cy="29881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8" name="Kuvan lähdeviittaus">
            <a:extLst>
              <a:ext uri="{FF2B5EF4-FFF2-40B4-BE49-F238E27FC236}">
                <a16:creationId xmlns:a16="http://schemas.microsoft.com/office/drawing/2014/main" id="{3647EA41-6FFD-4D40-A344-A23F990085EB}"/>
              </a:ext>
            </a:extLst>
          </p:cNvPr>
          <p:cNvSpPr txBox="1"/>
          <p:nvPr/>
        </p:nvSpPr>
        <p:spPr>
          <a:xfrm>
            <a:off x="0" y="4227934"/>
            <a:ext cx="5219875" cy="43204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Kuvaaja tuntematon, Museovirasto - Musketti, </a:t>
            </a:r>
          </a:p>
          <a:p>
            <a:pPr algn="ctr"/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Arkeologian esinekokoelma. </a:t>
            </a:r>
            <a:r>
              <a:rPr lang="fi-FI" sz="11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Finna.fi</a:t>
            </a:r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: </a:t>
            </a:r>
            <a:r>
              <a:rPr lang="fi-FI" sz="1100" dirty="0">
                <a:solidFill>
                  <a:srgbClr val="7030A0"/>
                </a:solidFill>
                <a:hlinkClick r:id="rId4"/>
              </a:rPr>
              <a:t>Linkki esineen sivuille</a:t>
            </a:r>
            <a:endParaRPr lang="fi-FI" sz="1100" dirty="0">
              <a:solidFill>
                <a:srgbClr val="7030A0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4F49D7-3874-9C4C-B917-914B0B7E64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10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2280012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">
            <a:extLst>
              <a:ext uri="{FF2B5EF4-FFF2-40B4-BE49-F238E27FC236}">
                <a16:creationId xmlns:a16="http://schemas.microsoft.com/office/drawing/2014/main" id="{75E9F1FF-D35D-504C-99B0-040A2C8DD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sz="4800" dirty="0">
                <a:latin typeface="+mj-lt"/>
              </a:rPr>
              <a:t>Vastaukset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155F1B-ECDB-2B46-8EAC-6224386800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11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3371478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">
            <a:extLst>
              <a:ext uri="{FF2B5EF4-FFF2-40B4-BE49-F238E27FC236}">
                <a16:creationId xmlns:a16="http://schemas.microsoft.com/office/drawing/2014/main" id="{8889BF5B-8F86-FF43-A1E1-686CE89A2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0" y="201647"/>
            <a:ext cx="4248473" cy="513419"/>
          </a:xfrm>
        </p:spPr>
        <p:txBody>
          <a:bodyPr/>
          <a:lstStyle/>
          <a:p>
            <a:r>
              <a:rPr lang="fi-FI" dirty="0"/>
              <a:t>1. Savi-idoli -hirvi</a:t>
            </a:r>
          </a:p>
        </p:txBody>
      </p:sp>
      <p:sp>
        <p:nvSpPr>
          <p:cNvPr id="65" name="Teksti"/>
          <p:cNvSpPr txBox="1">
            <a:spLocks noGrp="1"/>
          </p:cNvSpPr>
          <p:nvPr>
            <p:ph type="body" sz="half" idx="2"/>
          </p:nvPr>
        </p:nvSpPr>
        <p:spPr>
          <a:xfrm>
            <a:off x="179510" y="699543"/>
            <a:ext cx="5947034" cy="38164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i-FI" sz="20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Neoliittinen kausi (kivikausi).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i-FI" sz="20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Savi-idoleiksi kutsutaan kivikautisia savesta muotoiltuja hahmoja, joilla on usein ihmisen pää ja toukkamainen käyrä vartalo.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i-FI" sz="20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Myös muutamia savesta tehtyjä eläinhahmoja on löydetty, kuten tämä hirvi.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i-FI" sz="20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Esine on 60 mm korkea ja 80 mm leveä.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i-FI" sz="20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Hahmojen merkitystä kivikauden ihmisille ei tiedetä.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i-FI" sz="20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3" name="Kuva" descr="Arkeologinen käsityölöydös. Keramiikkaesine savesta. Muoto muistuttaa hirveä. Korkeus 60 millimetriä, leveys 80 millimetriä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79004" y="987574"/>
            <a:ext cx="2706673" cy="180444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4" name="Kuvan lähdeviittaus"/>
          <p:cNvSpPr/>
          <p:nvPr/>
        </p:nvSpPr>
        <p:spPr>
          <a:xfrm>
            <a:off x="6228184" y="2792147"/>
            <a:ext cx="2808312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Kuvaaja tuntematon, Museovirasto - Musketti, Arkeologian esinekokoelma. </a:t>
            </a:r>
            <a:r>
              <a:rPr lang="fi-FI" sz="11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Finna.fi</a:t>
            </a:r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: </a:t>
            </a:r>
            <a:r>
              <a:rPr lang="fi-FI" sz="1100" dirty="0">
                <a:hlinkClick r:id="rId4"/>
              </a:rPr>
              <a:t>Linkki esineen sivulle</a:t>
            </a:r>
            <a:endParaRPr lang="fi-FI" sz="1100" dirty="0">
              <a:solidFill>
                <a:srgbClr val="7030A0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C646D48-ED5E-9A45-BEDB-4E7E62C4A7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12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3863412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build="p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">
            <a:extLst>
              <a:ext uri="{FF2B5EF4-FFF2-40B4-BE49-F238E27FC236}">
                <a16:creationId xmlns:a16="http://schemas.microsoft.com/office/drawing/2014/main" id="{8889BF5B-8F86-FF43-A1E1-686CE89A2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1" y="195485"/>
            <a:ext cx="4192642" cy="514285"/>
          </a:xfrm>
        </p:spPr>
        <p:txBody>
          <a:bodyPr/>
          <a:lstStyle/>
          <a:p>
            <a:r>
              <a:rPr lang="fi-FI" dirty="0">
                <a:latin typeface="+mj-lt"/>
              </a:rPr>
              <a:t>2. Soikea tuluskivi 1/2</a:t>
            </a:r>
          </a:p>
        </p:txBody>
      </p:sp>
      <p:sp>
        <p:nvSpPr>
          <p:cNvPr id="65" name="Teksti"/>
          <p:cNvSpPr txBox="1">
            <a:spLocks noGrp="1"/>
          </p:cNvSpPr>
          <p:nvPr>
            <p:ph type="body" sz="half" idx="2"/>
          </p:nvPr>
        </p:nvSpPr>
        <p:spPr>
          <a:xfrm>
            <a:off x="179510" y="699542"/>
            <a:ext cx="5976665" cy="37444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i-FI" sz="2000" dirty="0"/>
              <a:t>Tuluskivellä isketään kipinä tulen sytyttämiseksi. 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i-FI" sz="2000" dirty="0"/>
              <a:t>Soikeita tuluskiviä uskotaan käytetyn tulen sytyttämiseen erityisesti rituaaleissa, joilla pyrittiin takaamaan hyvä sato ja hedelmällisyys.</a:t>
            </a:r>
            <a:endParaRPr lang="fi-FI" sz="2000" i="1" dirty="0">
              <a:cs typeface="Gill Sans" charset="0"/>
              <a:sym typeface="Raleway Medium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i-FI" sz="2000" dirty="0">
                <a:ea typeface="Gill Sans" charset="0"/>
                <a:cs typeface="Gill Sans" charset="0"/>
                <a:sym typeface="Raleway Medium"/>
              </a:rPr>
              <a:t>Kuvan vanhemman rautakauden tuluskivi KM2814:3 (inventaarionumero) on löydetty Lapualta. Pituus 96,50 mm, leveys 39 mm, paksuus 29 mm.</a:t>
            </a:r>
            <a:endParaRPr lang="fi-FI" sz="2000" i="1" dirty="0">
              <a:ea typeface="Gill Sans" charset="0"/>
              <a:cs typeface="Gill Sans" charset="0"/>
              <a:sym typeface="Raleway Medium"/>
            </a:endParaRPr>
          </a:p>
        </p:txBody>
      </p:sp>
      <p:pic>
        <p:nvPicPr>
          <p:cNvPr id="9" name="Kuva 1" descr="Soikeita esineitä kuusi kappaletta. Väriltään beigejä. Kuvassa jokaisella esineellä on oma inventaarionumeronsa. Esineet ovat rautakautisia tuluskiviä.">
            <a:extLst>
              <a:ext uri="{FF2B5EF4-FFF2-40B4-BE49-F238E27FC236}">
                <a16:creationId xmlns:a16="http://schemas.microsoft.com/office/drawing/2014/main" id="{71FEB4E7-2B51-6641-B90C-289EFF8BFDF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01655" y="987574"/>
            <a:ext cx="2389496" cy="17099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0" name="Kuvan lähdeviittaus">
            <a:extLst>
              <a:ext uri="{FF2B5EF4-FFF2-40B4-BE49-F238E27FC236}">
                <a16:creationId xmlns:a16="http://schemas.microsoft.com/office/drawing/2014/main" id="{C678C55C-7BE4-E844-9F3E-E62C99EF1956}"/>
              </a:ext>
            </a:extLst>
          </p:cNvPr>
          <p:cNvSpPr/>
          <p:nvPr/>
        </p:nvSpPr>
        <p:spPr>
          <a:xfrm>
            <a:off x="6206752" y="2704403"/>
            <a:ext cx="2757736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Kuvaaja tuntematon, Museovirasto - Musketti, Arkeologian esinekokoelma. </a:t>
            </a:r>
            <a:r>
              <a:rPr lang="fi-FI" sz="11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Finna.fi</a:t>
            </a:r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: </a:t>
            </a:r>
            <a:r>
              <a:rPr lang="fi-FI" sz="1100" dirty="0">
                <a:hlinkClick r:id="rId4"/>
              </a:rPr>
              <a:t>Linkki esineen sivulle</a:t>
            </a:r>
            <a:endParaRPr lang="fi-FI" sz="1100" dirty="0">
              <a:solidFill>
                <a:srgbClr val="7030A0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8AC10-8F06-B44D-89B3-ECE4CEB709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13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2791648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build="p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">
            <a:extLst>
              <a:ext uri="{FF2B5EF4-FFF2-40B4-BE49-F238E27FC236}">
                <a16:creationId xmlns:a16="http://schemas.microsoft.com/office/drawing/2014/main" id="{8889BF5B-8F86-FF43-A1E1-686CE89A2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1" y="195485"/>
            <a:ext cx="4192642" cy="514285"/>
          </a:xfrm>
        </p:spPr>
        <p:txBody>
          <a:bodyPr/>
          <a:lstStyle/>
          <a:p>
            <a:r>
              <a:rPr lang="fi-FI" dirty="0">
                <a:latin typeface="+mj-lt"/>
              </a:rPr>
              <a:t>2. Soikea tuluskivi 2/2</a:t>
            </a:r>
          </a:p>
        </p:txBody>
      </p:sp>
      <p:sp>
        <p:nvSpPr>
          <p:cNvPr id="65" name="Teksti"/>
          <p:cNvSpPr txBox="1">
            <a:spLocks noGrp="1"/>
          </p:cNvSpPr>
          <p:nvPr>
            <p:ph type="body" sz="half" idx="2"/>
          </p:nvPr>
        </p:nvSpPr>
        <p:spPr>
          <a:xfrm>
            <a:off x="179510" y="699542"/>
            <a:ext cx="5976665" cy="37444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i-FI" sz="2000" dirty="0">
                <a:ea typeface="Gill Sans" charset="0"/>
                <a:cs typeface="Gill Sans" charset="0"/>
                <a:sym typeface="Raleway Medium"/>
              </a:rPr>
              <a:t>Kuvan rautakautinen tuluskivi KM1996:55 (inventaarionumero) on löydetty Kangasalalta. Pituus 94 mm, leveys 53mm ja paksuus 26 mm.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fi-FI" sz="2000" dirty="0">
              <a:ea typeface="Gill Sans" charset="0"/>
              <a:cs typeface="Gill Sans" charset="0"/>
              <a:sym typeface="Raleway Medium"/>
            </a:endParaRPr>
          </a:p>
        </p:txBody>
      </p:sp>
      <p:pic>
        <p:nvPicPr>
          <p:cNvPr id="7" name="Kuva 2" descr="Mustavalkoisessa kuvassa kaksi soikeaa tuluskiveä. Kuvassa on inventaarionumerot. ">
            <a:extLst>
              <a:ext uri="{FF2B5EF4-FFF2-40B4-BE49-F238E27FC236}">
                <a16:creationId xmlns:a16="http://schemas.microsoft.com/office/drawing/2014/main" id="{70489C0D-8B77-BA4A-A034-D7F6029A4AA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00192" y="987574"/>
            <a:ext cx="2491157" cy="12241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4" name="Kuvan lähdeviittaus"/>
          <p:cNvSpPr/>
          <p:nvPr/>
        </p:nvSpPr>
        <p:spPr>
          <a:xfrm>
            <a:off x="6186883" y="2211710"/>
            <a:ext cx="2705597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Kuvaaja tuntematon, Museovirasto - Musketti, Arkeologian esinekokoelma. </a:t>
            </a:r>
            <a:r>
              <a:rPr lang="fi-FI" sz="11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Finna.fi</a:t>
            </a:r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: </a:t>
            </a:r>
            <a:r>
              <a:rPr lang="fi-FI" sz="1100" dirty="0">
                <a:hlinkClick r:id="rId4"/>
              </a:rPr>
              <a:t>Linkki esineen sivulle</a:t>
            </a:r>
            <a:endParaRPr lang="fi-FI" sz="1100" dirty="0">
              <a:solidFill>
                <a:srgbClr val="7030A0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9B2C03-10DD-874D-BCC4-0A614C5E03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14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342385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build="p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">
            <a:extLst>
              <a:ext uri="{FF2B5EF4-FFF2-40B4-BE49-F238E27FC236}">
                <a16:creationId xmlns:a16="http://schemas.microsoft.com/office/drawing/2014/main" id="{8889BF5B-8F86-FF43-A1E1-686CE89A2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0" y="204664"/>
            <a:ext cx="4176464" cy="504055"/>
          </a:xfrm>
        </p:spPr>
        <p:txBody>
          <a:bodyPr/>
          <a:lstStyle/>
          <a:p>
            <a:r>
              <a:rPr lang="fi-FI" dirty="0">
                <a:latin typeface="+mj-lt"/>
              </a:rPr>
              <a:t>3. Pronssikattila</a:t>
            </a:r>
          </a:p>
        </p:txBody>
      </p:sp>
      <p:sp>
        <p:nvSpPr>
          <p:cNvPr id="65" name="Teksti"/>
          <p:cNvSpPr txBox="1">
            <a:spLocks noGrp="1"/>
          </p:cNvSpPr>
          <p:nvPr>
            <p:ph type="body" sz="half" idx="2"/>
          </p:nvPr>
        </p:nvSpPr>
        <p:spPr>
          <a:xfrm>
            <a:off x="179510" y="699543"/>
            <a:ext cx="6336706" cy="38455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i-FI" sz="2000" dirty="0"/>
              <a:t>Pohjanmaalla sijaitsevasta Leväluhdan vesikalmistosta eli hautausmaana käytetystä lammesta löytyi kallisarvoinen pronssinen kattila. Samanlaisia pronssisia kattiloita tunnetaan alueelta vain 3 kappaletta.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i-FI" sz="2000" dirty="0"/>
              <a:t>Esineen korkeus noin 142mm ja halkaisija suurimmillaan 220mm.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i-FI" sz="2000" dirty="0"/>
              <a:t>Kattilan käytöstä ei ole tarkempaa tietoa.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i-FI" sz="2000" dirty="0"/>
              <a:t>Kattila on peräisin Rooman valtakunnan alueelta.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i-FI" sz="2000" dirty="0"/>
              <a:t>Kattila on valmistettu merovingiajalla, noin 550-800.</a:t>
            </a:r>
          </a:p>
        </p:txBody>
      </p:sp>
      <p:pic>
        <p:nvPicPr>
          <p:cNvPr id="7" name="Kuva" descr="Pronssikattila, joka on ruostunut ja rypistynyt. korkeus 142 millimetriä, halkaisija 220 millimetriä.">
            <a:extLst>
              <a:ext uri="{FF2B5EF4-FFF2-40B4-BE49-F238E27FC236}">
                <a16:creationId xmlns:a16="http://schemas.microsoft.com/office/drawing/2014/main" id="{AA990E36-FC38-0146-B488-CF7AC8A213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85992" y="983760"/>
            <a:ext cx="2232248" cy="167418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4" name="Kuvan lähdeviittaus"/>
          <p:cNvSpPr/>
          <p:nvPr/>
        </p:nvSpPr>
        <p:spPr>
          <a:xfrm>
            <a:off x="6696744" y="2658417"/>
            <a:ext cx="2627784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Kuvaaja tuntematon, Museovirasto - Musketti, Arkeologian esinekokoelma. </a:t>
            </a:r>
            <a:r>
              <a:rPr lang="fi-FI" sz="11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Finna.fi</a:t>
            </a:r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: </a:t>
            </a:r>
            <a:r>
              <a:rPr lang="fi-FI" sz="1100" dirty="0">
                <a:solidFill>
                  <a:srgbClr val="7030A0"/>
                </a:solidFill>
                <a:hlinkClick r:id="rId4"/>
              </a:rPr>
              <a:t>Linkki esineen sivulle</a:t>
            </a:r>
            <a:endParaRPr lang="fi-FI" sz="1100" dirty="0">
              <a:solidFill>
                <a:srgbClr val="7030A0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070788F-9049-5749-BA55-D4CA7565D9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15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2383944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build="p"/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">
            <a:extLst>
              <a:ext uri="{FF2B5EF4-FFF2-40B4-BE49-F238E27FC236}">
                <a16:creationId xmlns:a16="http://schemas.microsoft.com/office/drawing/2014/main" id="{8889BF5B-8F86-FF43-A1E1-686CE89A2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95485"/>
            <a:ext cx="4248472" cy="504055"/>
          </a:xfrm>
        </p:spPr>
        <p:txBody>
          <a:bodyPr/>
          <a:lstStyle/>
          <a:p>
            <a:r>
              <a:rPr lang="fi-FI" dirty="0"/>
              <a:t>4. Rauta-avain</a:t>
            </a:r>
          </a:p>
        </p:txBody>
      </p:sp>
      <p:sp>
        <p:nvSpPr>
          <p:cNvPr id="65" name="Teksti"/>
          <p:cNvSpPr txBox="1">
            <a:spLocks noGrp="1"/>
          </p:cNvSpPr>
          <p:nvPr>
            <p:ph type="body" sz="half" idx="2"/>
          </p:nvPr>
        </p:nvSpPr>
        <p:spPr>
          <a:xfrm>
            <a:off x="179511" y="699540"/>
            <a:ext cx="6192689" cy="38462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i-FI" sz="2000" dirty="0">
                <a:sym typeface="Raleway Medium"/>
              </a:rPr>
              <a:t>Tämä rauta-avain on valmistettu viikinkiajalla, noin 800-1050.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i-FI" sz="2000" dirty="0">
                <a:sym typeface="Raleway Medium"/>
              </a:rPr>
              <a:t>Avaimen pituus on 97 mm.</a:t>
            </a:r>
            <a:endParaRPr lang="fi-FI" sz="20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i-FI" sz="2000" dirty="0"/>
              <a:t>Viikinkiajalla arvoesineitä alettiin säilyttää lukon takana, joiden avaamiseen tarvittiin avain.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i-FI" sz="2000" dirty="0"/>
              <a:t>Lukkojen avaimia löytyy toisinaan. </a:t>
            </a:r>
            <a:endParaRPr lang="fi-FI" sz="2000" dirty="0">
              <a:sym typeface="Raleway Medium"/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i-FI" sz="2000" dirty="0">
                <a:sym typeface="Raleway Medium"/>
              </a:rPr>
              <a:t>Tämä rauta-avain on löydetty </a:t>
            </a:r>
            <a:r>
              <a:rPr lang="fi-FI" sz="2000" dirty="0" err="1">
                <a:sym typeface="Raleway Medium"/>
              </a:rPr>
              <a:t>Mainiemen</a:t>
            </a:r>
            <a:r>
              <a:rPr lang="fi-FI" sz="2000" dirty="0">
                <a:sym typeface="Raleway Medium"/>
              </a:rPr>
              <a:t> kartanon puutarhassa olleesta lystihuoneesta 1905.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fi-FI" sz="2000" dirty="0">
              <a:sym typeface="Raleway Medium"/>
            </a:endParaRPr>
          </a:p>
          <a:p>
            <a:pPr lvl="0"/>
            <a:endParaRPr lang="fi-FI" sz="1800" dirty="0"/>
          </a:p>
        </p:txBody>
      </p:sp>
      <p:pic>
        <p:nvPicPr>
          <p:cNvPr id="6" name="Kuva" descr="Rauta-avain valkoisella pohjalla. Vasemmalla puolella mittanauha. Esineen päässä neljä reikää. Rauta-avain on tikkumainen, paitsi esineen pää on pyöreä. Esine on ruostunut. pituus 97 milliä.">
            <a:extLst>
              <a:ext uri="{FF2B5EF4-FFF2-40B4-BE49-F238E27FC236}">
                <a16:creationId xmlns:a16="http://schemas.microsoft.com/office/drawing/2014/main" id="{01352BB1-92EF-7243-AF66-486A24DBAD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50580" y="843558"/>
            <a:ext cx="2052229" cy="27363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4" name="Kuvan lähdeviittaus"/>
          <p:cNvSpPr/>
          <p:nvPr/>
        </p:nvSpPr>
        <p:spPr>
          <a:xfrm>
            <a:off x="6378572" y="3579862"/>
            <a:ext cx="2376264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Kuvaaja tuntematon, Museovirasto - Musketti, Arkeologian esinekokoelma. </a:t>
            </a:r>
            <a:r>
              <a:rPr lang="fi-FI" sz="11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Finna.fi</a:t>
            </a:r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: </a:t>
            </a:r>
            <a:r>
              <a:rPr lang="fi-FI" sz="1100" dirty="0">
                <a:hlinkClick r:id="rId4"/>
              </a:rPr>
              <a:t>Linkki esineen sivulle</a:t>
            </a:r>
            <a:endParaRPr lang="fi-FI" sz="1100" dirty="0">
              <a:solidFill>
                <a:srgbClr val="7030A0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6477D43-CFD0-1247-9342-300AE5354C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16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1148512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build="p"/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">
            <a:extLst>
              <a:ext uri="{FF2B5EF4-FFF2-40B4-BE49-F238E27FC236}">
                <a16:creationId xmlns:a16="http://schemas.microsoft.com/office/drawing/2014/main" id="{8889BF5B-8F86-FF43-A1E1-686CE89A2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95486"/>
            <a:ext cx="4248471" cy="504055"/>
          </a:xfrm>
        </p:spPr>
        <p:txBody>
          <a:bodyPr/>
          <a:lstStyle/>
          <a:p>
            <a:r>
              <a:rPr lang="fi-FI" dirty="0">
                <a:latin typeface="+mj-lt"/>
              </a:rPr>
              <a:t>5. Korvalusikka 1/2</a:t>
            </a:r>
          </a:p>
        </p:txBody>
      </p:sp>
      <p:sp>
        <p:nvSpPr>
          <p:cNvPr id="65" name="Teksti"/>
          <p:cNvSpPr txBox="1">
            <a:spLocks noGrp="1"/>
          </p:cNvSpPr>
          <p:nvPr>
            <p:ph type="body" sz="half" idx="2"/>
          </p:nvPr>
        </p:nvSpPr>
        <p:spPr>
          <a:xfrm>
            <a:off x="179512" y="699541"/>
            <a:ext cx="5832648" cy="41044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i-FI" sz="2000" dirty="0"/>
              <a:t>Tämä korvalusikka on valmistettu viikinkiajalla, noin 800-1050. Se on 59 mm pitkä, 16 mm leveä ja painaa 7 grammaa.</a:t>
            </a:r>
          </a:p>
          <a:p>
            <a:pPr marL="342900" lvl="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i-FI" sz="2000" dirty="0"/>
              <a:t>Korvalusikkaa käytettiin korvien puhdistamiseen rautakaudella. </a:t>
            </a:r>
          </a:p>
        </p:txBody>
      </p:sp>
      <p:pic>
        <p:nvPicPr>
          <p:cNvPr id="9" name="Kuva 2" descr="Sama korvalusikka sinisellä pohjalla. Lusikka suiponsoikea ja lehdenmuotoinen. Ripustuslenkki poikittain lapaan nähden. Korvalusikan lapa on koristeltu miehen hahmolla.  pituus 59 millimetriä, leveys 16 millimetriä, paksuus 8 millimetriä, paino 7 grammaa.">
            <a:extLst>
              <a:ext uri="{FF2B5EF4-FFF2-40B4-BE49-F238E27FC236}">
                <a16:creationId xmlns:a16="http://schemas.microsoft.com/office/drawing/2014/main" id="{22EFDA93-3EEC-354F-9CD5-F44818666EA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82782" y="843558"/>
            <a:ext cx="1164963" cy="25922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Kuva 1" descr="Korvalusikka sinisellä pohjalla. Lusikka suiponsoikea ja lehdenmuotoinen. Ripustuslenkki poikittain lapaan nähden. Korvalusikan lapa on koristeltu nauhapunosornamentiikalla.  pituus 59 millimetriä, leveys 16 millimetriä, paksuus 8 millimetriä, paino 7 grammaa.">
            <a:extLst>
              <a:ext uri="{FF2B5EF4-FFF2-40B4-BE49-F238E27FC236}">
                <a16:creationId xmlns:a16="http://schemas.microsoft.com/office/drawing/2014/main" id="{ADA6A538-18DC-EB42-9BB7-BAFE51F61C7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91545" y="843558"/>
            <a:ext cx="1388309" cy="25922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4" name="Kuvien lähdeviittaus"/>
          <p:cNvSpPr/>
          <p:nvPr/>
        </p:nvSpPr>
        <p:spPr>
          <a:xfrm>
            <a:off x="6228184" y="3435846"/>
            <a:ext cx="279966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Kuvaaja tuntematon, Museovirasto - Musketti, Arkeologian esinekokoelma. </a:t>
            </a:r>
            <a:r>
              <a:rPr lang="fi-FI" sz="11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Finna.fi</a:t>
            </a:r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: </a:t>
            </a:r>
            <a:r>
              <a:rPr lang="fi-FI" sz="1100" dirty="0">
                <a:hlinkClick r:id="rId5"/>
              </a:rPr>
              <a:t>Linkki esineen sivulle</a:t>
            </a:r>
            <a:endParaRPr lang="fi-FI" sz="1100" dirty="0">
              <a:solidFill>
                <a:srgbClr val="7030A0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7C2057A-4358-4944-91AF-9186E83F2F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17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2011853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build="p"/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">
            <a:extLst>
              <a:ext uri="{FF2B5EF4-FFF2-40B4-BE49-F238E27FC236}">
                <a16:creationId xmlns:a16="http://schemas.microsoft.com/office/drawing/2014/main" id="{8889BF5B-8F86-FF43-A1E1-686CE89A2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95486"/>
            <a:ext cx="4248471" cy="504055"/>
          </a:xfrm>
        </p:spPr>
        <p:txBody>
          <a:bodyPr/>
          <a:lstStyle/>
          <a:p>
            <a:r>
              <a:rPr lang="fi-FI" dirty="0">
                <a:latin typeface="+mj-lt"/>
              </a:rPr>
              <a:t>5. Korvalusikka 2/2</a:t>
            </a:r>
          </a:p>
        </p:txBody>
      </p:sp>
      <p:sp>
        <p:nvSpPr>
          <p:cNvPr id="65" name="Teksti"/>
          <p:cNvSpPr txBox="1">
            <a:spLocks noGrp="1"/>
          </p:cNvSpPr>
          <p:nvPr>
            <p:ph type="body" sz="half" idx="2"/>
          </p:nvPr>
        </p:nvSpPr>
        <p:spPr>
          <a:xfrm>
            <a:off x="179512" y="699541"/>
            <a:ext cx="5832648" cy="41044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i-FI" sz="2000" dirty="0"/>
              <a:t>Korvavaikkua on ainakin myöhempinä aikoina käytetty kansanlääkinnässä haavanhoidossa mahdollisten antiseptisten ominaisuuksiensa vuoksi.</a:t>
            </a:r>
            <a:endParaRPr lang="fi-FI" sz="2000" i="1" dirty="0">
              <a:ea typeface="Gill Sans" charset="0"/>
              <a:cs typeface="Gill Sans" charset="0"/>
              <a:sym typeface="Raleway Medium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fi-FI" sz="2000" i="1" dirty="0"/>
              <a:t>Vinkki:</a:t>
            </a:r>
            <a:r>
              <a:rPr lang="fi-FI" sz="2000" dirty="0"/>
              <a:t> </a:t>
            </a:r>
            <a:r>
              <a:rPr lang="fi-FI" sz="2000" dirty="0" err="1"/>
              <a:t>Finna.fi:stä</a:t>
            </a:r>
            <a:r>
              <a:rPr lang="fi-FI" sz="2000" dirty="0"/>
              <a:t> löytyy lisää aineistoja korvalusikoista eri aikakausilta.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fi-FI" sz="2000" i="1" dirty="0">
              <a:ea typeface="Gill Sans" charset="0"/>
              <a:cs typeface="Gill Sans" charset="0"/>
              <a:sym typeface="Raleway Medium"/>
            </a:endParaRPr>
          </a:p>
        </p:txBody>
      </p:sp>
      <p:pic>
        <p:nvPicPr>
          <p:cNvPr id="11" name="Kuva 2" descr="Sama korvalusikka sinisellä pohjalla. Lusikka suiponsoikea ja lehdenmuotoinen. Ripustuslenkki poikittain lapaan nähden. Korvalusikan lapa on koristeltu miehen hahmolla.  pituus 59 millimetriä, leveys 16 millimetriä, paksuus 8 millimetriä, paino 7 grammaa.">
            <a:extLst>
              <a:ext uri="{FF2B5EF4-FFF2-40B4-BE49-F238E27FC236}">
                <a16:creationId xmlns:a16="http://schemas.microsoft.com/office/drawing/2014/main" id="{8DA7A67E-AA19-8F4E-AC0F-F2EAA977B0B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82782" y="843558"/>
            <a:ext cx="1164963" cy="25922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3" name="Kuva 1" descr="Korvalusikka sinisellä pohjalla. Lusikka suiponsoikea ja lehdenmuotoinen. Ripustuslenkki poikittain lapaan nähden. Korvalusikan lapa on koristeltu nauhapunosornamentiikalla.  pituus 59 millimetriä, leveys 16 millimetriä, paksuus 8 millimetriä, paino 7 grammaa.">
            <a:extLst>
              <a:ext uri="{FF2B5EF4-FFF2-40B4-BE49-F238E27FC236}">
                <a16:creationId xmlns:a16="http://schemas.microsoft.com/office/drawing/2014/main" id="{64697395-C25E-214B-9E2C-3F9F44D7289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91545" y="843558"/>
            <a:ext cx="1388309" cy="25922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4" name="Kuvien lähdeviittaus">
            <a:extLst>
              <a:ext uri="{FF2B5EF4-FFF2-40B4-BE49-F238E27FC236}">
                <a16:creationId xmlns:a16="http://schemas.microsoft.com/office/drawing/2014/main" id="{42BD3439-5353-6647-8EB4-E4D0E35C328D}"/>
              </a:ext>
            </a:extLst>
          </p:cNvPr>
          <p:cNvSpPr/>
          <p:nvPr/>
        </p:nvSpPr>
        <p:spPr>
          <a:xfrm>
            <a:off x="6228184" y="3435846"/>
            <a:ext cx="2799665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Kuvaaja tuntematon, Museovirasto - Musketti, Arkeologian esinekokoelma. </a:t>
            </a:r>
            <a:r>
              <a:rPr lang="fi-FI" sz="11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Finna.fi</a:t>
            </a:r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: </a:t>
            </a:r>
            <a:r>
              <a:rPr lang="fi-FI" sz="1100" dirty="0">
                <a:hlinkClick r:id="rId5"/>
              </a:rPr>
              <a:t>Linkki esineen sivulle</a:t>
            </a:r>
            <a:endParaRPr lang="fi-FI" sz="1100" dirty="0">
              <a:solidFill>
                <a:srgbClr val="7030A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493533-F63A-2446-A6DB-679A2D5579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18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2042666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build="p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0"/>
          </a:schemeClr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tsikko">
            <a:extLst>
              <a:ext uri="{FF2B5EF4-FFF2-40B4-BE49-F238E27FC236}">
                <a16:creationId xmlns:a16="http://schemas.microsoft.com/office/drawing/2014/main" id="{AD8A78F7-3A76-2A49-8861-E4882A86F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z="3200" dirty="0">
                <a:ea typeface="Gill Sans SemiBold" charset="0"/>
                <a:cs typeface="Gill Sans SemiBold" charset="0"/>
                <a:sym typeface="Raleway Medium"/>
              </a:rPr>
              <a:t>Kansallismuseo on teille valikoinut kokoelmistaan yhdeksän kummallisinta esihistoriallista esinettä.</a:t>
            </a:r>
            <a:endParaRPr lang="fi-FI" sz="3200" dirty="0"/>
          </a:p>
        </p:txBody>
      </p:sp>
      <p:sp>
        <p:nvSpPr>
          <p:cNvPr id="12" name="Tehtävänanto"/>
          <p:cNvSpPr txBox="1"/>
          <p:nvPr/>
        </p:nvSpPr>
        <p:spPr>
          <a:xfrm>
            <a:off x="5187196" y="195213"/>
            <a:ext cx="3810000" cy="509700"/>
          </a:xfrm>
          <a:prstGeom prst="rect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-FI" sz="2400" dirty="0">
                <a:ea typeface="Open Sans"/>
                <a:cs typeface="Open Sans"/>
                <a:sym typeface="Open Sans"/>
              </a:rPr>
              <a:t>Tehtävänanto</a:t>
            </a:r>
            <a:endParaRPr sz="2400" dirty="0">
              <a:ea typeface="Open Sans"/>
              <a:cs typeface="Open Sans"/>
              <a:sym typeface="Open Sans"/>
            </a:endParaRPr>
          </a:p>
        </p:txBody>
      </p:sp>
      <p:sp>
        <p:nvSpPr>
          <p:cNvPr id="4" name="Tekstikehys 1"/>
          <p:cNvSpPr txBox="1"/>
          <p:nvPr/>
        </p:nvSpPr>
        <p:spPr>
          <a:xfrm>
            <a:off x="5220072" y="704912"/>
            <a:ext cx="3762480" cy="330052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marL="285750" indent="-285750"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fi-FI" sz="2000" dirty="0">
                <a:solidFill>
                  <a:schemeClr val="bg2">
                    <a:lumMod val="10000"/>
                  </a:schemeClr>
                </a:solidFill>
              </a:rPr>
              <a:t>Ottakaa kynä ja paperi esille.</a:t>
            </a:r>
          </a:p>
          <a:p>
            <a:pPr marL="285750" indent="-285750" algn="l"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fi-FI" sz="2000" dirty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 algn="l"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fi-FI" sz="2000" dirty="0">
                <a:solidFill>
                  <a:schemeClr val="bg2">
                    <a:lumMod val="10000"/>
                  </a:schemeClr>
                </a:solidFill>
              </a:rPr>
              <a:t>Koittakaa tunnistaa seuraavat mysteeriesineet parin kanssa.</a:t>
            </a:r>
          </a:p>
          <a:p>
            <a:pPr marL="742950" lvl="1" indent="-285750"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fi-FI" sz="2000" dirty="0">
                <a:solidFill>
                  <a:schemeClr val="bg2">
                    <a:lumMod val="10000"/>
                  </a:schemeClr>
                </a:solidFill>
              </a:rPr>
              <a:t>Mikä esine on kyseessä?</a:t>
            </a:r>
          </a:p>
          <a:p>
            <a:pPr marL="742950" lvl="1" indent="-285750"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fi-FI" sz="2000" dirty="0">
                <a:solidFill>
                  <a:schemeClr val="bg2">
                    <a:lumMod val="10000"/>
                  </a:schemeClr>
                </a:solidFill>
              </a:rPr>
              <a:t>Mihin sitä on mahdollisesti käytetty?</a:t>
            </a:r>
          </a:p>
          <a:p>
            <a:pPr marL="285750" indent="-285750" algn="l"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fi-FI" sz="2000" dirty="0">
              <a:solidFill>
                <a:schemeClr val="bg2">
                  <a:lumMod val="10000"/>
                </a:schemeClr>
              </a:solidFill>
            </a:endParaRPr>
          </a:p>
          <a:p>
            <a:pPr marL="285750" indent="-285750" algn="l"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fi-FI" sz="2000" dirty="0">
                <a:solidFill>
                  <a:schemeClr val="bg2">
                    <a:lumMod val="10000"/>
                  </a:schemeClr>
                </a:solidFill>
              </a:rPr>
              <a:t>Kirjoittakaa vastauksenne ylös.</a:t>
            </a:r>
          </a:p>
        </p:txBody>
      </p:sp>
      <p:sp>
        <p:nvSpPr>
          <p:cNvPr id="13" name="Tekstikehys 2"/>
          <p:cNvSpPr txBox="1"/>
          <p:nvPr/>
        </p:nvSpPr>
        <p:spPr>
          <a:xfrm>
            <a:off x="5220072" y="4005442"/>
            <a:ext cx="3810000" cy="565800"/>
          </a:xfrm>
          <a:prstGeom prst="rect">
            <a:avLst/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400" dirty="0">
                <a:ea typeface="Open Sans"/>
                <a:cs typeface="Open Sans"/>
                <a:sym typeface="Open Sans"/>
              </a:rPr>
              <a:t>Onnea koitokseen!</a:t>
            </a:r>
            <a:endParaRPr sz="2400" dirty="0">
              <a:ea typeface="Open Sans"/>
              <a:cs typeface="Open Sans"/>
              <a:sym typeface="Open San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4AB394-DD8B-3E4F-878D-6EE88E005C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1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1847106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4" grpId="0" build="p"/>
      <p:bldP spid="1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0"/>
          </a:schemeClr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tsikko">
            <a:extLst>
              <a:ext uri="{FF2B5EF4-FFF2-40B4-BE49-F238E27FC236}">
                <a16:creationId xmlns:a16="http://schemas.microsoft.com/office/drawing/2014/main" id="{3D0D46BF-4668-D24F-9C2F-3DEE00109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95486"/>
            <a:ext cx="4248472" cy="576064"/>
          </a:xfrm>
        </p:spPr>
        <p:txBody>
          <a:bodyPr/>
          <a:lstStyle/>
          <a:p>
            <a:r>
              <a:rPr lang="fi-FI" sz="2400" dirty="0">
                <a:latin typeface="+mj-lt"/>
              </a:rPr>
              <a:t>6. Lukkoja ja avaimia 1/2</a:t>
            </a:r>
          </a:p>
        </p:txBody>
      </p:sp>
      <p:sp>
        <p:nvSpPr>
          <p:cNvPr id="104" name="Teksti"/>
          <p:cNvSpPr txBox="1"/>
          <p:nvPr/>
        </p:nvSpPr>
        <p:spPr>
          <a:xfrm>
            <a:off x="179512" y="699542"/>
            <a:ext cx="5904656" cy="3888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fi-FI" sz="2000" dirty="0"/>
              <a:t>Viikinkiajalla arvoesineitä alettiin säilyttää lukon takana. Kuvassa useita rautakautisia lukkoja ja avaimia.</a:t>
            </a:r>
          </a:p>
          <a:p>
            <a:pPr marL="342900" indent="-342900"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fi-FI" sz="2000" dirty="0"/>
              <a:t>Kuvan oikeassa reunassa rautainen riippulukko KM6388:26 (inventaarionumero). Riippulukon kannessa ja kyljessä on silmukat, joissa on luultavasti alkujaan ollut ketju.</a:t>
            </a:r>
          </a:p>
        </p:txBody>
      </p:sp>
      <p:pic>
        <p:nvPicPr>
          <p:cNvPr id="12" name="Kuva" descr="Neljä rautaista lukkoa ja kahdeksan rauta-avainta. Oikealla riippulukko. Esineet ovat ruostuneita.">
            <a:extLst>
              <a:ext uri="{FF2B5EF4-FFF2-40B4-BE49-F238E27FC236}">
                <a16:creationId xmlns:a16="http://schemas.microsoft.com/office/drawing/2014/main" id="{0FDAA409-7AB2-9142-8885-F96906BEE77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64190" y="1131590"/>
            <a:ext cx="2736303" cy="172325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4" name="Kuvan lähdeviittaus">
            <a:extLst>
              <a:ext uri="{FF2B5EF4-FFF2-40B4-BE49-F238E27FC236}">
                <a16:creationId xmlns:a16="http://schemas.microsoft.com/office/drawing/2014/main" id="{1DCCB773-CA2F-9E4D-A826-08F3300BFDF6}"/>
              </a:ext>
            </a:extLst>
          </p:cNvPr>
          <p:cNvSpPr txBox="1"/>
          <p:nvPr/>
        </p:nvSpPr>
        <p:spPr>
          <a:xfrm>
            <a:off x="6012160" y="2854848"/>
            <a:ext cx="3168352" cy="6142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Kuvaaja tuntematon, Museovirasto - Musketti, Arkeologian esinekokoelma. Finna.fi: </a:t>
            </a:r>
          </a:p>
          <a:p>
            <a:r>
              <a:rPr lang="fi-FI" sz="1100" dirty="0">
                <a:hlinkClick r:id="rId4"/>
              </a:rPr>
              <a:t>Linkki esineen sivuille</a:t>
            </a:r>
            <a:endParaRPr lang="fi-FI" sz="1100" dirty="0">
              <a:solidFill>
                <a:srgbClr val="7030A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10BFA8-9464-CC43-8644-BF04219E9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19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1110786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 build="p" bldLvl="2"/>
      <p:bldP spid="1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0"/>
          </a:schemeClr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tsikko">
            <a:extLst>
              <a:ext uri="{FF2B5EF4-FFF2-40B4-BE49-F238E27FC236}">
                <a16:creationId xmlns:a16="http://schemas.microsoft.com/office/drawing/2014/main" id="{3D0D46BF-4668-D24F-9C2F-3DEE00109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95486"/>
            <a:ext cx="4248472" cy="576064"/>
          </a:xfrm>
        </p:spPr>
        <p:txBody>
          <a:bodyPr/>
          <a:lstStyle/>
          <a:p>
            <a:r>
              <a:rPr lang="fi-FI" sz="2400" dirty="0">
                <a:latin typeface="+mj-lt"/>
              </a:rPr>
              <a:t>6. Lukkoja ja avaimia 2/2</a:t>
            </a:r>
          </a:p>
        </p:txBody>
      </p:sp>
      <p:sp>
        <p:nvSpPr>
          <p:cNvPr id="104" name="Teksti"/>
          <p:cNvSpPr txBox="1"/>
          <p:nvPr/>
        </p:nvSpPr>
        <p:spPr>
          <a:xfrm>
            <a:off x="179512" y="699542"/>
            <a:ext cx="5904656" cy="3888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spcBef>
                <a:spcPts val="750"/>
              </a:spcBef>
              <a:buClr>
                <a:srgbClr val="00A3AD"/>
              </a:buClr>
              <a:buFont typeface="Arial" panose="020B0604020202020204" pitchFamily="34" charset="0"/>
              <a:buChar char="•"/>
            </a:pPr>
            <a:r>
              <a:rPr lang="fi-FI" sz="2000" dirty="0"/>
              <a:t>Riippulukon putkiosa on 30mm korkea.</a:t>
            </a:r>
          </a:p>
          <a:p>
            <a:pPr marL="342900" indent="-342900">
              <a:spcBef>
                <a:spcPts val="750"/>
              </a:spcBef>
              <a:buClr>
                <a:srgbClr val="00A3AD"/>
              </a:buClr>
              <a:buFont typeface="Arial" panose="020B0604020202020204" pitchFamily="34" charset="0"/>
              <a:buChar char="•"/>
            </a:pPr>
            <a:r>
              <a:rPr lang="fi-FI" sz="2000" dirty="0"/>
              <a:t>Riippulukko on viikinkiajalta, noin 800-1050. Se on löytynyt Hämeenlinnasta.</a:t>
            </a:r>
          </a:p>
          <a:p>
            <a:pPr marL="342900" indent="-342900">
              <a:spcBef>
                <a:spcPts val="750"/>
              </a:spcBef>
              <a:buClr>
                <a:schemeClr val="tx2">
                  <a:lumMod val="50000"/>
                </a:schemeClr>
              </a:buClr>
              <a:buFont typeface="Arial" panose="020B0604020202020204" pitchFamily="34" charset="0"/>
              <a:buChar char="•"/>
            </a:pPr>
            <a:endParaRPr lang="fi-FI" sz="2000" dirty="0"/>
          </a:p>
        </p:txBody>
      </p:sp>
      <p:pic>
        <p:nvPicPr>
          <p:cNvPr id="8" name="Kuva" descr="Neljä rautaista lukkoa ja kahdeksan rauta-avainta. Oikealla riippulukko. Esineet ovat ruostuneita.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67326" y="1131590"/>
            <a:ext cx="2733168" cy="172325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1" name="Kuvan lähdeviittaus"/>
          <p:cNvSpPr txBox="1"/>
          <p:nvPr/>
        </p:nvSpPr>
        <p:spPr>
          <a:xfrm>
            <a:off x="6012160" y="2854848"/>
            <a:ext cx="3168352" cy="6142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Kuvaaja tuntematon, Museovirasto - Musketti, Arkeologian esinekokoelma. Finna.fi: </a:t>
            </a:r>
          </a:p>
          <a:p>
            <a:r>
              <a:rPr lang="fi-FI" sz="1100" dirty="0">
                <a:hlinkClick r:id="rId4"/>
              </a:rPr>
              <a:t>Linkki esineen sivuille</a:t>
            </a:r>
            <a:endParaRPr lang="fi-FI" sz="1100" dirty="0">
              <a:solidFill>
                <a:srgbClr val="7030A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90A05-033A-2640-B931-1CC75104FB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20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3318699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 build="p" bldLvl="2"/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0"/>
          </a:schemeClr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tsikko">
            <a:extLst>
              <a:ext uri="{FF2B5EF4-FFF2-40B4-BE49-F238E27FC236}">
                <a16:creationId xmlns:a16="http://schemas.microsoft.com/office/drawing/2014/main" id="{91F005BB-1D60-6747-A15E-221D4D6A5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267494"/>
            <a:ext cx="4176464" cy="432048"/>
          </a:xfrm>
        </p:spPr>
        <p:txBody>
          <a:bodyPr/>
          <a:lstStyle/>
          <a:p>
            <a:r>
              <a:rPr lang="fi-FI" sz="2400" dirty="0">
                <a:latin typeface="+mj-lt"/>
              </a:rPr>
              <a:t>7. Purupihka</a:t>
            </a:r>
          </a:p>
        </p:txBody>
      </p:sp>
      <p:sp>
        <p:nvSpPr>
          <p:cNvPr id="104" name="Teksti"/>
          <p:cNvSpPr txBox="1"/>
          <p:nvPr/>
        </p:nvSpPr>
        <p:spPr>
          <a:xfrm>
            <a:off x="179512" y="699542"/>
            <a:ext cx="5616624" cy="3888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spcBef>
                <a:spcPts val="750"/>
              </a:spcBef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</a:pPr>
            <a:r>
              <a:rPr lang="fi-FI" sz="2000" dirty="0"/>
              <a:t>Purupihkaa pureskeltiin purukumin tapaan hampaiden puhdistamiseksi jo kivikaudella.</a:t>
            </a:r>
          </a:p>
          <a:p>
            <a:pPr marL="342900" lvl="0" indent="-342900">
              <a:spcBef>
                <a:spcPts val="750"/>
              </a:spcBef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</a:pPr>
            <a:r>
              <a:rPr lang="fi-FI" sz="2000" dirty="0"/>
              <a:t>Tämä purupihka on koivunpihkaa. </a:t>
            </a:r>
          </a:p>
          <a:p>
            <a:pPr marL="342900" lvl="0" indent="-342900">
              <a:spcBef>
                <a:spcPts val="750"/>
              </a:spcBef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</a:pPr>
            <a:r>
              <a:rPr lang="fi-FI" sz="2000" dirty="0"/>
              <a:t>Kovettuneisiin purupihkan kappaleisiin on tallentunut kivikautisten ihmisten hampaanjälkiä.</a:t>
            </a:r>
          </a:p>
          <a:p>
            <a:pPr>
              <a:spcBef>
                <a:spcPts val="750"/>
              </a:spcBef>
            </a:pPr>
            <a:endParaRPr lang="fi-FI" sz="2000" dirty="0"/>
          </a:p>
        </p:txBody>
      </p:sp>
      <p:pic>
        <p:nvPicPr>
          <p:cNvPr id="9" name="Kuva" descr="Kuvassa kaksi koivusta saatua purupihkaa. Molemmat pitkulaisia. Musta ja oranssi. Esineissä on hampaiden jälkiä. Esineet ovat noin 37millimetriä pitkiä ja 10 millimetriä paksuja. ">
            <a:extLst>
              <a:ext uri="{FF2B5EF4-FFF2-40B4-BE49-F238E27FC236}">
                <a16:creationId xmlns:a16="http://schemas.microsoft.com/office/drawing/2014/main" id="{7A3A4B73-93BC-4E41-9422-C24308BB78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84168" y="1059582"/>
            <a:ext cx="2592288" cy="18018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3" name="Kuvan lähdeviittaus">
            <a:extLst>
              <a:ext uri="{FF2B5EF4-FFF2-40B4-BE49-F238E27FC236}">
                <a16:creationId xmlns:a16="http://schemas.microsoft.com/office/drawing/2014/main" id="{3ADD9378-8596-E444-8B8B-1B892351729F}"/>
              </a:ext>
            </a:extLst>
          </p:cNvPr>
          <p:cNvSpPr txBox="1"/>
          <p:nvPr/>
        </p:nvSpPr>
        <p:spPr>
          <a:xfrm>
            <a:off x="6012160" y="2859782"/>
            <a:ext cx="3168352" cy="6142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Kuvaaja tuntematon, Museovirasto - Musketti, Arkeologian esinekokoelma. Finna.fi: </a:t>
            </a:r>
          </a:p>
          <a:p>
            <a:r>
              <a:rPr lang="fi-FI" sz="1100" dirty="0">
                <a:hlinkClick r:id="rId4"/>
              </a:rPr>
              <a:t>Linkki esineen sivuille</a:t>
            </a:r>
            <a:endParaRPr lang="fi-FI" sz="1100" dirty="0">
              <a:solidFill>
                <a:srgbClr val="7030A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20F0FD-B8E2-F548-AC3E-7B3FF623B4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21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2877804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0"/>
          </a:schemeClr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tsikko">
            <a:extLst>
              <a:ext uri="{FF2B5EF4-FFF2-40B4-BE49-F238E27FC236}">
                <a16:creationId xmlns:a16="http://schemas.microsoft.com/office/drawing/2014/main" id="{0EC81480-81F7-6241-BB35-D36C1C528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95486"/>
            <a:ext cx="4104456" cy="576064"/>
          </a:xfrm>
        </p:spPr>
        <p:txBody>
          <a:bodyPr/>
          <a:lstStyle/>
          <a:p>
            <a:r>
              <a:rPr lang="fi-FI" sz="2400" dirty="0">
                <a:latin typeface="+mj-lt"/>
              </a:rPr>
              <a:t>8. Korutaltta</a:t>
            </a:r>
          </a:p>
        </p:txBody>
      </p:sp>
      <p:sp>
        <p:nvSpPr>
          <p:cNvPr id="104" name="Teksti"/>
          <p:cNvSpPr txBox="1"/>
          <p:nvPr/>
        </p:nvSpPr>
        <p:spPr>
          <a:xfrm>
            <a:off x="179512" y="699542"/>
            <a:ext cx="5624686" cy="4190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fi-FI" sz="2000" dirty="0"/>
              <a:t>Neoliittinen kausi (kivikausi).</a:t>
            </a:r>
          </a:p>
          <a:p>
            <a:pPr marL="342900" indent="-342900"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fi-FI" sz="2000" dirty="0"/>
              <a:t>Kivestä tehty kourutaltta on lähes puoli metriä pitkä ja 32-36mm leveä.</a:t>
            </a:r>
          </a:p>
          <a:p>
            <a:pPr marL="342900" indent="-342900"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fi-FI" sz="2000" dirty="0"/>
              <a:t>Se on tehty viherliuskeesta, joka on peräisin satojen kilometrien päästä löytöpaikasta.</a:t>
            </a:r>
          </a:p>
          <a:p>
            <a:pPr marL="342900" indent="-342900"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fi-FI" sz="2000" dirty="0"/>
              <a:t>Kourutaltta on löydetty Kiuruvedeltä.</a:t>
            </a:r>
          </a:p>
          <a:p>
            <a:pPr marL="342900" indent="-342900"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fi-FI" sz="2000" dirty="0"/>
              <a:t>Taltassa ei ole mitään käytön jälkiä, ja se on ilmeisesti uhrattu kivikaudella koskeen.</a:t>
            </a:r>
          </a:p>
        </p:txBody>
      </p:sp>
      <p:pic>
        <p:nvPicPr>
          <p:cNvPr id="6" name="Kuva" descr="Kourutaltta, joka vihertävää viherliusketta sinisellä pohjalla. Pitkä ja hoikka esine. Poikkileikkaus kolmiomainen ja terän suu kulmikas. Kouru aseen mittainen ja kauttaaltaan hiottu. Pinnassa himmeä kiilto.&#10;pituus 426.50 millimetriä, leveys noin 36 millimetriä.">
            <a:extLst>
              <a:ext uri="{FF2B5EF4-FFF2-40B4-BE49-F238E27FC236}">
                <a16:creationId xmlns:a16="http://schemas.microsoft.com/office/drawing/2014/main" id="{3B3A1B4D-32B1-914C-BAA8-2BE13AA9BB4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84168" y="1059582"/>
            <a:ext cx="2709576" cy="177364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1" name="Kuvan lähdeviittaus"/>
          <p:cNvSpPr txBox="1"/>
          <p:nvPr/>
        </p:nvSpPr>
        <p:spPr>
          <a:xfrm>
            <a:off x="6012160" y="2859782"/>
            <a:ext cx="3191741" cy="5760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  <a:latin typeface="Gill Sans"/>
              </a:rPr>
              <a:t>Kuvaaja tuntematon, Museovirasto - Musketti, Arkeologian esinekokoelma. </a:t>
            </a:r>
            <a:r>
              <a:rPr lang="fi-FI" sz="110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Gill Sans"/>
              </a:rPr>
              <a:t>Finna.fi</a:t>
            </a:r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  <a:latin typeface="Gill Sans"/>
              </a:rPr>
              <a:t>: </a:t>
            </a:r>
          </a:p>
          <a:p>
            <a:r>
              <a:rPr lang="fi-FI" sz="1100" dirty="0">
                <a:latin typeface="Gill Sans"/>
                <a:hlinkClick r:id="rId4"/>
              </a:rPr>
              <a:t>Linkki esineen sivuille</a:t>
            </a:r>
            <a:endParaRPr lang="fi-FI" sz="1100" dirty="0">
              <a:solidFill>
                <a:srgbClr val="7030A0"/>
              </a:solidFill>
              <a:latin typeface="Gill San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327ACC-1833-B148-99CB-97C5E171C7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22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546144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 build="p" bldLvl="2"/>
      <p:bldP spid="1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0"/>
          </a:schemeClr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tsikko">
            <a:extLst>
              <a:ext uri="{FF2B5EF4-FFF2-40B4-BE49-F238E27FC236}">
                <a16:creationId xmlns:a16="http://schemas.microsoft.com/office/drawing/2014/main" id="{0A03CE00-6EC1-2F47-AF58-717B214AE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95486"/>
            <a:ext cx="4392488" cy="576064"/>
          </a:xfrm>
        </p:spPr>
        <p:txBody>
          <a:bodyPr/>
          <a:lstStyle/>
          <a:p>
            <a:r>
              <a:rPr lang="fi-FI" sz="2400" dirty="0">
                <a:latin typeface="+mj-lt"/>
              </a:rPr>
              <a:t>9. Pronssiset silmälasisoljet 1/2</a:t>
            </a:r>
          </a:p>
        </p:txBody>
      </p:sp>
      <p:sp>
        <p:nvSpPr>
          <p:cNvPr id="104" name="Teksti"/>
          <p:cNvSpPr txBox="1"/>
          <p:nvPr/>
        </p:nvSpPr>
        <p:spPr>
          <a:xfrm>
            <a:off x="179512" y="699542"/>
            <a:ext cx="6009654" cy="3960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fi-FI" sz="2000" dirty="0"/>
              <a:t>Arkeologit nimittävät näitä pronssikautisia solkia silmälasisoljiksi, koska ne muistuttavat muodoltaan silmälaseja. </a:t>
            </a:r>
          </a:p>
          <a:p>
            <a:pPr marL="342900" indent="-342900"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fi-FI" sz="2000" dirty="0"/>
              <a:t>Soljet saattoivat olla sangen suuria, jopa noin 20cm leveitä. Ne on tehty aikansa uutuusmateriaalista, arvokkaasta pronssista.</a:t>
            </a:r>
          </a:p>
        </p:txBody>
      </p:sp>
      <p:pic>
        <p:nvPicPr>
          <p:cNvPr id="6" name="Kuva" descr="Pronssisia silmälasisolkia useita kappaleita. Osa rikki ja neulaa vailla. Levyt on koristeltu nyörimäisillä kohoviivoilla, keskellä kaksoisspiraali ja ympärillä kaksoiskiemura. Solki on kuvassa ylimmäisenä. &#10;&#10;Vasemman yläkulman soljen pituus noin 25 cm.">
            <a:extLst>
              <a:ext uri="{FF2B5EF4-FFF2-40B4-BE49-F238E27FC236}">
                <a16:creationId xmlns:a16="http://schemas.microsoft.com/office/drawing/2014/main" id="{D3B774A0-5012-8D4D-8C37-8CBA50AAB88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89166" y="1012726"/>
            <a:ext cx="2877343" cy="19442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1" name="Kuvan lähdeviittaus"/>
          <p:cNvSpPr txBox="1"/>
          <p:nvPr/>
        </p:nvSpPr>
        <p:spPr>
          <a:xfrm>
            <a:off x="6156176" y="3075806"/>
            <a:ext cx="3096344" cy="5760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  <a:latin typeface="Gill Sans"/>
              </a:rPr>
              <a:t>Kuvaaja tuntematon, Museovirasto - Musketti, Arkeologian esinekokoelma. </a:t>
            </a:r>
            <a:r>
              <a:rPr lang="fi-FI" sz="110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Gill Sans"/>
              </a:rPr>
              <a:t>Finna.fi</a:t>
            </a:r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  <a:latin typeface="Gill Sans"/>
              </a:rPr>
              <a:t>: </a:t>
            </a:r>
          </a:p>
          <a:p>
            <a:r>
              <a:rPr lang="fi-FI" sz="1100" dirty="0">
                <a:hlinkClick r:id="rId4"/>
              </a:rPr>
              <a:t>Linkki esineen sivuille</a:t>
            </a:r>
            <a:endParaRPr lang="fi-FI" sz="1100" dirty="0">
              <a:solidFill>
                <a:srgbClr val="7030A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83E74F-61B2-1549-AB9A-9699BE73F1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23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827551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0"/>
          </a:schemeClr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tsikko">
            <a:extLst>
              <a:ext uri="{FF2B5EF4-FFF2-40B4-BE49-F238E27FC236}">
                <a16:creationId xmlns:a16="http://schemas.microsoft.com/office/drawing/2014/main" id="{0207D5FF-03B6-9C4B-BE4A-07967425C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12" y="195486"/>
            <a:ext cx="4392488" cy="576064"/>
          </a:xfrm>
        </p:spPr>
        <p:txBody>
          <a:bodyPr/>
          <a:lstStyle/>
          <a:p>
            <a:r>
              <a:rPr lang="fi-FI" sz="2400" dirty="0">
                <a:latin typeface="+mj-lt"/>
              </a:rPr>
              <a:t>9. Pronssiset silmälasisoljet 2/2</a:t>
            </a:r>
          </a:p>
        </p:txBody>
      </p:sp>
      <p:sp>
        <p:nvSpPr>
          <p:cNvPr id="104" name="Teksti"/>
          <p:cNvSpPr txBox="1"/>
          <p:nvPr/>
        </p:nvSpPr>
        <p:spPr>
          <a:xfrm>
            <a:off x="179512" y="699542"/>
            <a:ext cx="6009654" cy="3960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>
              <a:spcBef>
                <a:spcPts val="750"/>
              </a:spcBef>
              <a:buClr>
                <a:srgbClr val="00A3AD"/>
              </a:buClr>
              <a:buFont typeface="Arial" panose="020B0604020202020204" pitchFamily="34" charset="0"/>
              <a:buChar char="•"/>
            </a:pPr>
            <a:r>
              <a:rPr lang="fi-FI" sz="2000" dirty="0"/>
              <a:t>Solkia on käytetty vaatteiden kiinnittämiseen. Näillä on todennäköisesti kiinnitetty viitta.</a:t>
            </a:r>
          </a:p>
          <a:p>
            <a:pPr marL="342900" indent="-342900">
              <a:spcBef>
                <a:spcPts val="750"/>
              </a:spcBef>
              <a:buClr>
                <a:srgbClr val="00A3AD"/>
              </a:buClr>
              <a:buFont typeface="Arial" panose="020B0604020202020204" pitchFamily="34" charset="0"/>
              <a:buChar char="•"/>
            </a:pPr>
            <a:r>
              <a:rPr lang="fi-FI" sz="2000" dirty="0"/>
              <a:t>Kuvan silmälasisoljet ovat ajalta noin 1800-500 eaa.</a:t>
            </a:r>
          </a:p>
          <a:p>
            <a:pPr marL="342900" indent="-342900">
              <a:spcBef>
                <a:spcPts val="750"/>
              </a:spcBef>
              <a:buFont typeface="Arial" panose="020B0604020202020204" pitchFamily="34" charset="0"/>
              <a:buChar char="•"/>
            </a:pPr>
            <a:endParaRPr lang="fi-FI" sz="2000" dirty="0"/>
          </a:p>
        </p:txBody>
      </p:sp>
      <p:pic>
        <p:nvPicPr>
          <p:cNvPr id="6" name="Kuva" descr="Pronssisia silmälasisolkia useita kappaleita. Osa rikki ja neulaa vailla. Levyt on koristeltu nyörimäisillä kohoviivoilla, keskellä kaksoisspiraali ja ympärillä kaksoiskiemura. Solki on kuvassa ylimmäisenä. &#10;&#10;Vasemman yläkulman soljen pituus noin 25 cm.">
            <a:extLst>
              <a:ext uri="{FF2B5EF4-FFF2-40B4-BE49-F238E27FC236}">
                <a16:creationId xmlns:a16="http://schemas.microsoft.com/office/drawing/2014/main" id="{D3B774A0-5012-8D4D-8C37-8CBA50AAB88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89166" y="1012726"/>
            <a:ext cx="2877343" cy="194421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1" name="Kuvan lähdeviittaus"/>
          <p:cNvSpPr txBox="1"/>
          <p:nvPr/>
        </p:nvSpPr>
        <p:spPr>
          <a:xfrm>
            <a:off x="6156176" y="3075806"/>
            <a:ext cx="3096344" cy="57606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  <a:latin typeface="Gill Sans"/>
              </a:rPr>
              <a:t>Kuvaaja tuntematon, Museovirasto - Musketti, Arkeologian esinekokoelma. </a:t>
            </a:r>
            <a:r>
              <a:rPr lang="fi-FI" sz="110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Gill Sans"/>
              </a:rPr>
              <a:t>Finna.fi</a:t>
            </a:r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  <a:latin typeface="Gill Sans"/>
              </a:rPr>
              <a:t>: </a:t>
            </a:r>
          </a:p>
          <a:p>
            <a:r>
              <a:rPr lang="fi-FI" sz="1100" dirty="0">
                <a:hlinkClick r:id="rId4"/>
              </a:rPr>
              <a:t>Linkki esineen sivuille</a:t>
            </a:r>
            <a:endParaRPr lang="fi-FI" sz="1100" dirty="0">
              <a:solidFill>
                <a:srgbClr val="7030A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5552DA-569D-4246-8DF1-BF6934D206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24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281772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"/>
          <p:cNvSpPr>
            <a:spLocks noGrp="1"/>
          </p:cNvSpPr>
          <p:nvPr>
            <p:ph type="title"/>
          </p:nvPr>
        </p:nvSpPr>
        <p:spPr>
          <a:xfrm>
            <a:off x="787200" y="1157891"/>
            <a:ext cx="7488832" cy="936104"/>
          </a:xfrm>
        </p:spPr>
        <p:txBody>
          <a:bodyPr/>
          <a:lstStyle/>
          <a:p>
            <a:pPr algn="ctr"/>
            <a:r>
              <a:rPr lang="fi-FI" sz="3200" b="1" dirty="0">
                <a:latin typeface="+mj-lt"/>
              </a:rPr>
              <a:t>Kuinka monta arvasit oikein? </a:t>
            </a:r>
          </a:p>
        </p:txBody>
      </p:sp>
      <p:sp>
        <p:nvSpPr>
          <p:cNvPr id="92" name="Tekstikehys"/>
          <p:cNvSpPr txBox="1">
            <a:spLocks noGrp="1"/>
          </p:cNvSpPr>
          <p:nvPr>
            <p:ph type="body" idx="1"/>
          </p:nvPr>
        </p:nvSpPr>
        <p:spPr>
          <a:xfrm>
            <a:off x="787200" y="2211710"/>
            <a:ext cx="7569600" cy="1968040"/>
          </a:xfrm>
          <a:prstGeom prst="rect">
            <a:avLst/>
          </a:prstGeom>
          <a:ln w="1143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i" sz="2400" dirty="0">
                <a:highlight>
                  <a:schemeClr val="lt1"/>
                </a:highlight>
                <a:ea typeface="Gill Sans SemiBold" charset="0"/>
                <a:cs typeface="Gill Sans SemiBold" charset="0"/>
                <a:sym typeface="Raleway Medium"/>
              </a:rPr>
              <a:t>Kaikki nämä ja monet muut kummalliset esineet ovat nähtävissä myös Kansallismuseon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i" sz="2400" dirty="0">
                <a:highlight>
                  <a:schemeClr val="lt1"/>
                </a:highlight>
                <a:ea typeface="Gill Sans SemiBold" charset="0"/>
                <a:cs typeface="Gill Sans SemiBold" charset="0"/>
                <a:sym typeface="Raleway Medium"/>
              </a:rPr>
              <a:t>Esihistorian näyttelyssä.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lang="fi" sz="2400" dirty="0">
              <a:highlight>
                <a:schemeClr val="lt1"/>
              </a:highlight>
              <a:ea typeface="Gill Sans SemiBold" charset="0"/>
              <a:cs typeface="Gill Sans SemiBold" charset="0"/>
              <a:sym typeface="Raleway Medium"/>
            </a:endParaRPr>
          </a:p>
          <a:p>
            <a:pPr marL="0" lvl="0" indent="0" algn="ctr">
              <a:lnSpc>
                <a:spcPct val="100000"/>
              </a:lnSpc>
              <a:buClr>
                <a:schemeClr val="dk2"/>
              </a:buClr>
              <a:buSzPts val="1100"/>
              <a:buNone/>
            </a:pPr>
            <a:r>
              <a:rPr lang="fi-FI" sz="2000" dirty="0">
                <a:highlight>
                  <a:schemeClr val="lt1"/>
                </a:highlight>
              </a:rPr>
              <a:t>Kaikki esineet löydät </a:t>
            </a:r>
            <a:r>
              <a:rPr lang="fi-FI" sz="2000" dirty="0" err="1">
                <a:highlight>
                  <a:schemeClr val="lt1"/>
                </a:highlight>
              </a:rPr>
              <a:t>Finna</a:t>
            </a:r>
            <a:r>
              <a:rPr lang="fi-FI" sz="2000" dirty="0">
                <a:highlight>
                  <a:schemeClr val="lt1"/>
                </a:highlight>
              </a:rPr>
              <a:t> Luokkahuoneesta. Kurkkaa kokonaisuus "</a:t>
            </a:r>
            <a:r>
              <a:rPr lang="fi-FI" sz="2000" dirty="0">
                <a:highlight>
                  <a:schemeClr val="lt1"/>
                </a:highlight>
                <a:hlinkClick r:id="rId3"/>
              </a:rPr>
              <a:t>Esihistorian mysteeriesineitä Kansallismuseossa</a:t>
            </a:r>
            <a:r>
              <a:rPr lang="fi-FI" sz="2000" dirty="0">
                <a:highlight>
                  <a:schemeClr val="lt1"/>
                </a:highlight>
              </a:rPr>
              <a:t>"</a:t>
            </a:r>
            <a:endParaRPr lang="fi" sz="2000" dirty="0">
              <a:highlight>
                <a:schemeClr val="lt1"/>
              </a:highlight>
              <a:ea typeface="Gill Sans SemiBold" charset="0"/>
              <a:cs typeface="Gill Sans SemiBold" charset="0"/>
              <a:sym typeface="Raleway Medium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11D303-8516-274D-927C-B952029A3D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25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2299928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">
            <a:extLst>
              <a:ext uri="{FF2B5EF4-FFF2-40B4-BE49-F238E27FC236}">
                <a16:creationId xmlns:a16="http://schemas.microsoft.com/office/drawing/2014/main" id="{50DC52D1-2FA5-3F4C-A6FE-7B77507FDF7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219876" y="1635646"/>
            <a:ext cx="3924496" cy="649288"/>
          </a:xfrm>
        </p:spPr>
        <p:txBody>
          <a:bodyPr>
            <a:normAutofit/>
          </a:bodyPr>
          <a:lstStyle/>
          <a:p>
            <a:pPr algn="ctr"/>
            <a:r>
              <a:rPr lang="fi-FI" sz="3200" dirty="0">
                <a:ea typeface="Gill Sans SemiBold" charset="0"/>
                <a:cs typeface="Gill Sans SemiBold" charset="0"/>
                <a:sym typeface="Raleway Medium"/>
              </a:rPr>
              <a:t>Esine 1</a:t>
            </a:r>
            <a:endParaRPr lang="fi-FI" dirty="0"/>
          </a:p>
        </p:txBody>
      </p:sp>
      <p:sp>
        <p:nvSpPr>
          <p:cNvPr id="16" name="Teksti">
            <a:extLst>
              <a:ext uri="{FF2B5EF4-FFF2-40B4-BE49-F238E27FC236}">
                <a16:creationId xmlns:a16="http://schemas.microsoft.com/office/drawing/2014/main" id="{AB6C1CAF-7296-3141-95CD-B3D1D6BF07EF}"/>
              </a:ext>
            </a:extLst>
          </p:cNvPr>
          <p:cNvSpPr txBox="1"/>
          <p:nvPr/>
        </p:nvSpPr>
        <p:spPr>
          <a:xfrm>
            <a:off x="5219876" y="2276167"/>
            <a:ext cx="3924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2000" b="1" u="sng" dirty="0"/>
              <a:t>Esineen koko:</a:t>
            </a:r>
            <a:br>
              <a:rPr lang="fi-FI" sz="2000" b="1" u="sng" dirty="0"/>
            </a:br>
            <a:r>
              <a:rPr lang="fi-FI" sz="2000" dirty="0"/>
              <a:t>korkeus 60mm </a:t>
            </a:r>
          </a:p>
          <a:p>
            <a:pPr algn="ctr"/>
            <a:r>
              <a:rPr lang="fi-FI" sz="2000" dirty="0"/>
              <a:t>leveys 80mm </a:t>
            </a:r>
          </a:p>
        </p:txBody>
      </p:sp>
      <p:pic>
        <p:nvPicPr>
          <p:cNvPr id="3" name="Kuva" descr="Arkeologinen käsityölöydös. Keramiikkaesine savesta. Korkeus 60 millimetriä, leveys 80 millimetriä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9668" y="627534"/>
            <a:ext cx="4860538" cy="32403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4" name="Kuvan lähdeviittaus"/>
          <p:cNvSpPr/>
          <p:nvPr/>
        </p:nvSpPr>
        <p:spPr>
          <a:xfrm>
            <a:off x="0" y="4227934"/>
            <a:ext cx="521987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Kuvaaja tuntematon, Museovirasto - Musketti, </a:t>
            </a:r>
          </a:p>
          <a:p>
            <a:pPr algn="ctr"/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Arkeologian esinekokoelma. </a:t>
            </a:r>
            <a:r>
              <a:rPr lang="fi-FI" sz="11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Finna.fi</a:t>
            </a:r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: </a:t>
            </a:r>
            <a:r>
              <a:rPr lang="fi-FI" sz="1100">
                <a:hlinkClick r:id="rId4"/>
              </a:rPr>
              <a:t>Linkki esineen </a:t>
            </a:r>
            <a:r>
              <a:rPr lang="fi-FI" sz="1100" dirty="0">
                <a:hlinkClick r:id="rId4"/>
              </a:rPr>
              <a:t>sivulle</a:t>
            </a:r>
            <a:endParaRPr lang="fi-FI" sz="1100" dirty="0">
              <a:solidFill>
                <a:srgbClr val="7030A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D45136-1101-8845-AAC7-7F2A6213BC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2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1118397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">
            <a:extLst>
              <a:ext uri="{FF2B5EF4-FFF2-40B4-BE49-F238E27FC236}">
                <a16:creationId xmlns:a16="http://schemas.microsoft.com/office/drawing/2014/main" id="{E58DFFE2-44D2-D442-A3A6-43A6D7F447A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219875" y="1635646"/>
            <a:ext cx="3924497" cy="649288"/>
          </a:xfrm>
        </p:spPr>
        <p:txBody>
          <a:bodyPr>
            <a:normAutofit/>
          </a:bodyPr>
          <a:lstStyle/>
          <a:p>
            <a:pPr algn="ctr"/>
            <a:r>
              <a:rPr lang="fi-FI" sz="3200" dirty="0">
                <a:ea typeface="Gill Sans SemiBold" charset="0"/>
                <a:cs typeface="Gill Sans SemiBold" charset="0"/>
                <a:sym typeface="Raleway Medium"/>
              </a:rPr>
              <a:t>Esine 2</a:t>
            </a:r>
            <a:endParaRPr lang="fi-FI" dirty="0"/>
          </a:p>
        </p:txBody>
      </p:sp>
      <p:sp>
        <p:nvSpPr>
          <p:cNvPr id="18" name="Teksti">
            <a:extLst>
              <a:ext uri="{FF2B5EF4-FFF2-40B4-BE49-F238E27FC236}">
                <a16:creationId xmlns:a16="http://schemas.microsoft.com/office/drawing/2014/main" id="{B0408578-A4F0-FA41-896E-265B93235A68}"/>
              </a:ext>
            </a:extLst>
          </p:cNvPr>
          <p:cNvSpPr txBox="1"/>
          <p:nvPr/>
        </p:nvSpPr>
        <p:spPr>
          <a:xfrm>
            <a:off x="5219876" y="2276167"/>
            <a:ext cx="39241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2000" b="1" u="sng" dirty="0"/>
              <a:t>Esineiden koko</a:t>
            </a:r>
            <a:br>
              <a:rPr lang="fi-FI" sz="2000" dirty="0"/>
            </a:br>
            <a:r>
              <a:rPr lang="fi-FI" sz="2000" dirty="0"/>
              <a:t>pituus n. 95mm</a:t>
            </a:r>
            <a:br>
              <a:rPr lang="fi-FI" sz="2000" dirty="0"/>
            </a:br>
            <a:r>
              <a:rPr lang="fi-FI" sz="2000" dirty="0"/>
              <a:t>leveys 39-53mm</a:t>
            </a:r>
            <a:br>
              <a:rPr lang="fi-FI" sz="2000" dirty="0"/>
            </a:br>
            <a:r>
              <a:rPr lang="fi-FI" sz="2000" dirty="0"/>
              <a:t>paksuus noin 27mm</a:t>
            </a:r>
            <a:endParaRPr lang="fi-FI" sz="20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9" name="Kuva 1" descr="Soikeita esineitä kuusi kappaletta. Väriltään beigejä. Kuvassa jokaisella esineellä on oma inventaarionumeronsa.">
            <a:extLst>
              <a:ext uri="{FF2B5EF4-FFF2-40B4-BE49-F238E27FC236}">
                <a16:creationId xmlns:a16="http://schemas.microsoft.com/office/drawing/2014/main" id="{71FEB4E7-2B51-6641-B90C-289EFF8BFD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3443" y="147960"/>
            <a:ext cx="2972991" cy="207236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0" name="Kuvan lähdeviittaus">
            <a:extLst>
              <a:ext uri="{FF2B5EF4-FFF2-40B4-BE49-F238E27FC236}">
                <a16:creationId xmlns:a16="http://schemas.microsoft.com/office/drawing/2014/main" id="{C678C55C-7BE4-E844-9F3E-E62C99EF1956}"/>
              </a:ext>
            </a:extLst>
          </p:cNvPr>
          <p:cNvSpPr/>
          <p:nvPr/>
        </p:nvSpPr>
        <p:spPr>
          <a:xfrm>
            <a:off x="0" y="2262976"/>
            <a:ext cx="521987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Kuvaaja tuntematon, Museovirasto - Musketti, </a:t>
            </a:r>
          </a:p>
          <a:p>
            <a:pPr algn="ctr"/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Arkeologian esinekokoelma. </a:t>
            </a:r>
            <a:r>
              <a:rPr lang="fi-FI" sz="11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Finna.fi</a:t>
            </a:r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: </a:t>
            </a:r>
            <a:r>
              <a:rPr lang="fi-FI" sz="1100" dirty="0">
                <a:hlinkClick r:id="rId4"/>
              </a:rPr>
              <a:t>Linkki esineen sivulle</a:t>
            </a:r>
            <a:endParaRPr lang="fi-FI" sz="1100" dirty="0">
              <a:solidFill>
                <a:srgbClr val="7030A0"/>
              </a:solidFill>
            </a:endParaRPr>
          </a:p>
        </p:txBody>
      </p:sp>
      <p:pic>
        <p:nvPicPr>
          <p:cNvPr id="7" name="Kuva 2" descr="Mustavalkoisessa kuvassa kaksi soikeaa tuluskiveä. Kuvassa on inventaarionumerot. ">
            <a:extLst>
              <a:ext uri="{FF2B5EF4-FFF2-40B4-BE49-F238E27FC236}">
                <a16:creationId xmlns:a16="http://schemas.microsoft.com/office/drawing/2014/main" id="{70489C0D-8B77-BA4A-A034-D7F6029A4AA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85802" y="2948720"/>
            <a:ext cx="2448272" cy="12030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4" name="Kuvan lähdeviittaus"/>
          <p:cNvSpPr/>
          <p:nvPr/>
        </p:nvSpPr>
        <p:spPr>
          <a:xfrm>
            <a:off x="0" y="4229095"/>
            <a:ext cx="521987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Kuvaaja tuntematon, Museovirasto - Musketti, </a:t>
            </a:r>
          </a:p>
          <a:p>
            <a:pPr algn="ctr"/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Arkeologian esinekokoelma. </a:t>
            </a:r>
            <a:r>
              <a:rPr lang="fi-FI" sz="11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Finna.fi</a:t>
            </a:r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: </a:t>
            </a:r>
            <a:r>
              <a:rPr lang="fi-FI" sz="1100" dirty="0">
                <a:hlinkClick r:id="rId6"/>
              </a:rPr>
              <a:t>Linkki esineen sivulle</a:t>
            </a:r>
            <a:endParaRPr lang="fi-FI" sz="1100" dirty="0">
              <a:solidFill>
                <a:srgbClr val="7030A0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AE093B1-C25B-4141-AC0D-8236853899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3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4218364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tsikko">
            <a:extLst>
              <a:ext uri="{FF2B5EF4-FFF2-40B4-BE49-F238E27FC236}">
                <a16:creationId xmlns:a16="http://schemas.microsoft.com/office/drawing/2014/main" id="{31283007-28BF-7B4D-B505-35FAE4DD14C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219876" y="1635646"/>
            <a:ext cx="3924496" cy="649288"/>
          </a:xfrm>
        </p:spPr>
        <p:txBody>
          <a:bodyPr/>
          <a:lstStyle/>
          <a:p>
            <a:pPr algn="ctr"/>
            <a:r>
              <a:rPr lang="fi-FI" dirty="0"/>
              <a:t>Esine 3</a:t>
            </a:r>
          </a:p>
        </p:txBody>
      </p:sp>
      <p:sp>
        <p:nvSpPr>
          <p:cNvPr id="15" name="Teksti">
            <a:extLst>
              <a:ext uri="{FF2B5EF4-FFF2-40B4-BE49-F238E27FC236}">
                <a16:creationId xmlns:a16="http://schemas.microsoft.com/office/drawing/2014/main" id="{7403C9CA-CE72-024B-BAF5-58551314A0A7}"/>
              </a:ext>
            </a:extLst>
          </p:cNvPr>
          <p:cNvSpPr txBox="1"/>
          <p:nvPr/>
        </p:nvSpPr>
        <p:spPr>
          <a:xfrm>
            <a:off x="5219876" y="2276167"/>
            <a:ext cx="39241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2000" b="1" u="sng" dirty="0"/>
              <a:t>Esineen koko </a:t>
            </a:r>
            <a:br>
              <a:rPr lang="fi-FI" sz="2000" u="sng" dirty="0"/>
            </a:br>
            <a:r>
              <a:rPr lang="fi-FI" sz="2000" dirty="0"/>
              <a:t>korkeus noin 142mm</a:t>
            </a:r>
            <a:br>
              <a:rPr lang="fi-FI" sz="2000" dirty="0"/>
            </a:br>
            <a:r>
              <a:rPr lang="fi-FI" sz="2000" dirty="0"/>
              <a:t>halkaisija </a:t>
            </a:r>
            <a:r>
              <a:rPr lang="fi-FI" sz="2000" dirty="0" err="1"/>
              <a:t>max</a:t>
            </a:r>
            <a:r>
              <a:rPr lang="fi-FI" sz="2000" dirty="0"/>
              <a:t>. 220mm</a:t>
            </a:r>
            <a:endParaRPr lang="fi-FI" sz="20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grpSp>
        <p:nvGrpSpPr>
          <p:cNvPr id="10" name="Kuvasarja" descr="Mysteeriesine rypistettynä valkoisella taustalla. Mahdollisesti astia ja materiaali ruostunutta. korkeus 142 millimetriä, halkaisija 220 millimetriä.">
            <a:extLst>
              <a:ext uri="{FF2B5EF4-FFF2-40B4-BE49-F238E27FC236}">
                <a16:creationId xmlns:a16="http://schemas.microsoft.com/office/drawing/2014/main" id="{43193542-BBD0-624F-9732-03318D02A11F}"/>
              </a:ext>
            </a:extLst>
          </p:cNvPr>
          <p:cNvGrpSpPr/>
          <p:nvPr/>
        </p:nvGrpSpPr>
        <p:grpSpPr>
          <a:xfrm>
            <a:off x="243240" y="339502"/>
            <a:ext cx="4733396" cy="3600400"/>
            <a:chOff x="5076055" y="722318"/>
            <a:chExt cx="3966944" cy="3017407"/>
          </a:xfrm>
        </p:grpSpPr>
        <p:pic>
          <p:nvPicPr>
            <p:cNvPr id="8" name="Kuva" descr="Pronssikattila, joka on ruostunut ja rypistynyt. korkeus 142 millimetriä, halkaisija 220 millimetriä.">
              <a:extLst>
                <a:ext uri="{FF2B5EF4-FFF2-40B4-BE49-F238E27FC236}">
                  <a16:creationId xmlns:a16="http://schemas.microsoft.com/office/drawing/2014/main" id="{EEB73339-35EE-314F-8B27-E0E5F7DBF0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78928" y="722318"/>
              <a:ext cx="1941343" cy="145600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noFill/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</p:spPr>
        </p:pic>
        <p:pic>
          <p:nvPicPr>
            <p:cNvPr id="7" name="Kuva" descr="Pronssikattila, joka on ruostunut ja rypistynyt. korkeus 142 millimetriä, halkaisija 220 millimetriä.">
              <a:extLst>
                <a:ext uri="{FF2B5EF4-FFF2-40B4-BE49-F238E27FC236}">
                  <a16:creationId xmlns:a16="http://schemas.microsoft.com/office/drawing/2014/main" id="{AA990E36-FC38-0146-B488-CF7AC8A213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076055" y="2283718"/>
              <a:ext cx="1941343" cy="145600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noFill/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</p:spPr>
        </p:pic>
        <p:pic>
          <p:nvPicPr>
            <p:cNvPr id="6" name="Kuva" descr="Pronssikattila, joka on ruostunut ja rypistynyt. korkeus 142 millimetriä, halkaisija 220 millimetriä.">
              <a:extLst>
                <a:ext uri="{FF2B5EF4-FFF2-40B4-BE49-F238E27FC236}">
                  <a16:creationId xmlns:a16="http://schemas.microsoft.com/office/drawing/2014/main" id="{B00A3920-C563-AD44-A618-0CB23DEBEDA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101656" y="1563638"/>
              <a:ext cx="1941343" cy="1456007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noFill/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</p:spPr>
        </p:pic>
      </p:grpSp>
      <p:sp>
        <p:nvSpPr>
          <p:cNvPr id="4" name="Kuvan lähdeviittaus"/>
          <p:cNvSpPr/>
          <p:nvPr/>
        </p:nvSpPr>
        <p:spPr>
          <a:xfrm>
            <a:off x="-1" y="4227934"/>
            <a:ext cx="521987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Kuvaaja tuntematon, Museovirasto - Musketti, </a:t>
            </a:r>
          </a:p>
          <a:p>
            <a:pPr algn="ctr"/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Arkeologian esinekokoelma. </a:t>
            </a:r>
            <a:r>
              <a:rPr lang="fi-FI" sz="11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Finna.fi</a:t>
            </a:r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: </a:t>
            </a:r>
            <a:r>
              <a:rPr lang="fi-FI" sz="1100" dirty="0">
                <a:solidFill>
                  <a:srgbClr val="7030A0"/>
                </a:solidFill>
                <a:hlinkClick r:id="rId6"/>
              </a:rPr>
              <a:t>Linkki esineen sivulle</a:t>
            </a:r>
            <a:endParaRPr lang="fi-FI" sz="1100" dirty="0">
              <a:solidFill>
                <a:srgbClr val="7030A0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A205480-0139-4D42-974B-283ECEFC23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4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3967570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0"/>
          </a:schemeClr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tsikko">
            <a:extLst>
              <a:ext uri="{FF2B5EF4-FFF2-40B4-BE49-F238E27FC236}">
                <a16:creationId xmlns:a16="http://schemas.microsoft.com/office/drawing/2014/main" id="{36C10DD5-B683-A448-A78F-5BA37CAFDED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219876" y="1635646"/>
            <a:ext cx="3924496" cy="649288"/>
          </a:xfrm>
        </p:spPr>
        <p:txBody>
          <a:bodyPr/>
          <a:lstStyle/>
          <a:p>
            <a:pPr algn="ctr"/>
            <a:r>
              <a:rPr lang="fi-FI" dirty="0"/>
              <a:t>Esine 4</a:t>
            </a:r>
          </a:p>
        </p:txBody>
      </p:sp>
      <p:sp>
        <p:nvSpPr>
          <p:cNvPr id="12" name="Teksti">
            <a:extLst>
              <a:ext uri="{FF2B5EF4-FFF2-40B4-BE49-F238E27FC236}">
                <a16:creationId xmlns:a16="http://schemas.microsoft.com/office/drawing/2014/main" id="{193F7AF0-0BE7-9E48-9AC7-87B8F0C2CC83}"/>
              </a:ext>
            </a:extLst>
          </p:cNvPr>
          <p:cNvSpPr txBox="1"/>
          <p:nvPr/>
        </p:nvSpPr>
        <p:spPr>
          <a:xfrm>
            <a:off x="5219876" y="2273240"/>
            <a:ext cx="3924124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fi-FI" sz="2000" b="1" u="sng" dirty="0"/>
              <a:t>Esineen koko </a:t>
            </a:r>
            <a:br>
              <a:rPr lang="fi-FI" sz="2000" u="sng" dirty="0"/>
            </a:br>
            <a:r>
              <a:rPr lang="fi-FI" sz="2000" dirty="0"/>
              <a:t>pituus 97mm</a:t>
            </a:r>
            <a:endParaRPr lang="fi-FI" sz="20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6" name="Kuva" descr="Mysteeriesine valkoisella pohjalla. Vasemmalla puolella mittanauha. Esineen päässä kolme neljä reikää. Esine on tikkumainen, paitsi esineen pää on pyöreä. Esine on ruostunut. pituus 97 milliä.">
            <a:extLst>
              <a:ext uri="{FF2B5EF4-FFF2-40B4-BE49-F238E27FC236}">
                <a16:creationId xmlns:a16="http://schemas.microsoft.com/office/drawing/2014/main" id="{01352BB1-92EF-7243-AF66-486A24DBAD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1776" y="133747"/>
            <a:ext cx="2916324" cy="3888432"/>
          </a:xfrm>
          <a:prstGeom prst="rect">
            <a:avLst/>
          </a:prstGeom>
          <a:solidFill>
            <a:srgbClr val="FFFFFF">
              <a:shade val="85000"/>
              <a:alpha val="43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4" name="Kuvan lähdeviittaus" hidden="1"/>
          <p:cNvSpPr/>
          <p:nvPr/>
        </p:nvSpPr>
        <p:spPr>
          <a:xfrm>
            <a:off x="5148064" y="3435846"/>
            <a:ext cx="37444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i-FI" sz="1200" dirty="0">
                <a:solidFill>
                  <a:srgbClr val="7030A0"/>
                </a:solidFill>
                <a:latin typeface="Gill Sans"/>
              </a:rPr>
              <a:t>Kuvaaja tuntematon, Museovirasto - Musketti, Arkeologian esinekokoelma. </a:t>
            </a:r>
            <a:r>
              <a:rPr lang="fi-FI" sz="1200" dirty="0" err="1">
                <a:solidFill>
                  <a:srgbClr val="7030A0"/>
                </a:solidFill>
                <a:latin typeface="Gill Sans"/>
              </a:rPr>
              <a:t>Finna.fi</a:t>
            </a:r>
            <a:r>
              <a:rPr lang="fi-FI" sz="1200" dirty="0">
                <a:solidFill>
                  <a:srgbClr val="7030A0"/>
                </a:solidFill>
                <a:latin typeface="Gill Sans"/>
              </a:rPr>
              <a:t>: </a:t>
            </a:r>
            <a:r>
              <a:rPr lang="fi-FI" sz="1200" dirty="0">
                <a:latin typeface="Gill Sans"/>
                <a:hlinkClick r:id="rId4"/>
              </a:rPr>
              <a:t>Linkki esineen sivulle</a:t>
            </a:r>
            <a:endParaRPr lang="fi-FI" sz="1200" dirty="0">
              <a:solidFill>
                <a:srgbClr val="7030A0"/>
              </a:solidFill>
              <a:latin typeface="Gill Sans"/>
            </a:endParaRPr>
          </a:p>
        </p:txBody>
      </p:sp>
      <p:sp>
        <p:nvSpPr>
          <p:cNvPr id="19" name="Kuvan lähdeviittaus">
            <a:extLst>
              <a:ext uri="{FF2B5EF4-FFF2-40B4-BE49-F238E27FC236}">
                <a16:creationId xmlns:a16="http://schemas.microsoft.com/office/drawing/2014/main" id="{DF79291D-1672-C34A-9671-F58659F575EA}"/>
              </a:ext>
            </a:extLst>
          </p:cNvPr>
          <p:cNvSpPr/>
          <p:nvPr/>
        </p:nvSpPr>
        <p:spPr>
          <a:xfrm>
            <a:off x="0" y="4227934"/>
            <a:ext cx="521987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Kuvaaja tuntematon, Museovirasto - Musketti, </a:t>
            </a:r>
          </a:p>
          <a:p>
            <a:pPr algn="ctr"/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Arkeologian esinekokoelma. </a:t>
            </a:r>
            <a:r>
              <a:rPr lang="fi-FI" sz="11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Finna.fi</a:t>
            </a:r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: </a:t>
            </a:r>
            <a:r>
              <a:rPr lang="fi-FI" sz="1100" dirty="0">
                <a:solidFill>
                  <a:srgbClr val="7030A0"/>
                </a:solidFill>
                <a:hlinkClick r:id="rId5"/>
              </a:rPr>
              <a:t>Linkki esineen sivulle</a:t>
            </a:r>
            <a:endParaRPr lang="fi-FI" sz="1100" dirty="0">
              <a:solidFill>
                <a:srgbClr val="7030A0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6A3DE17-8BFC-3D4D-8F34-562FBCBE16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5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1820680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">
            <a:extLst>
              <a:ext uri="{FF2B5EF4-FFF2-40B4-BE49-F238E27FC236}">
                <a16:creationId xmlns:a16="http://schemas.microsoft.com/office/drawing/2014/main" id="{4EA991A3-9A1A-8B43-AC58-14FFAD1065C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219876" y="1635646"/>
            <a:ext cx="3924496" cy="649288"/>
          </a:xfrm>
        </p:spPr>
        <p:txBody>
          <a:bodyPr/>
          <a:lstStyle/>
          <a:p>
            <a:pPr algn="ctr"/>
            <a:r>
              <a:rPr lang="fi-FI" sz="3600" dirty="0">
                <a:ea typeface="Gill Sans SemiBold" charset="0"/>
                <a:cs typeface="Gill Sans SemiBold" charset="0"/>
                <a:sym typeface="Raleway Medium"/>
              </a:rPr>
              <a:t>Esine 5</a:t>
            </a:r>
            <a:endParaRPr lang="fi-FI" dirty="0"/>
          </a:p>
        </p:txBody>
      </p:sp>
      <p:sp>
        <p:nvSpPr>
          <p:cNvPr id="13" name="Teksti">
            <a:extLst>
              <a:ext uri="{FF2B5EF4-FFF2-40B4-BE49-F238E27FC236}">
                <a16:creationId xmlns:a16="http://schemas.microsoft.com/office/drawing/2014/main" id="{84C8ED9B-B47A-C647-B323-B90822742E24}"/>
              </a:ext>
            </a:extLst>
          </p:cNvPr>
          <p:cNvSpPr txBox="1"/>
          <p:nvPr/>
        </p:nvSpPr>
        <p:spPr>
          <a:xfrm>
            <a:off x="5219876" y="2276167"/>
            <a:ext cx="3924124" cy="163121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fi-FI" sz="2000" b="1" u="sng" dirty="0"/>
              <a:t>Esineen koko </a:t>
            </a:r>
            <a:br>
              <a:rPr lang="fi-FI" sz="2000" dirty="0"/>
            </a:br>
            <a:r>
              <a:rPr lang="fi-FI" sz="2000" dirty="0"/>
              <a:t>pituus 59mm</a:t>
            </a:r>
            <a:br>
              <a:rPr lang="fi-FI" sz="2000" dirty="0"/>
            </a:br>
            <a:r>
              <a:rPr lang="fi-FI" sz="2000" dirty="0"/>
              <a:t>leveys 16mm</a:t>
            </a:r>
            <a:br>
              <a:rPr lang="fi-FI" sz="2000" dirty="0"/>
            </a:br>
            <a:r>
              <a:rPr lang="fi-FI" sz="2000" dirty="0"/>
              <a:t>paksuus 8mm</a:t>
            </a:r>
            <a:br>
              <a:rPr lang="fi-FI" sz="2000" dirty="0"/>
            </a:br>
            <a:r>
              <a:rPr lang="fi-FI" sz="2000" dirty="0"/>
              <a:t>paino 7g</a:t>
            </a:r>
            <a:endParaRPr lang="fi-FI" sz="20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8" name="Kuva 1" descr="Mysteeriesine sinisellä pohjalla. Esine suiponsoikea ja lehdenmuotoinen. Ripustuslenkki poikittain lapaan nähden. Esineen lapa on koristeltu nauhapunosornamentiikalla. pituus 59 millimetriä, leveys 16 millimetriä, paksuus 8 millimetriä, paino 7 grammaa.">
            <a:extLst>
              <a:ext uri="{FF2B5EF4-FFF2-40B4-BE49-F238E27FC236}">
                <a16:creationId xmlns:a16="http://schemas.microsoft.com/office/drawing/2014/main" id="{ADA6A538-18DC-EB42-9BB7-BAFE51F61C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1560" y="267494"/>
            <a:ext cx="2059521" cy="38455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9" name="Kuva 2" descr="Mysteeriesine sinisellä pohjalla. Esine suiponsoikea ja lehdenmuotoinen. Ripustuslenkki poikittain lapaan nähden. Esineen lapa on koristeltu miehen hahmolla.">
            <a:extLst>
              <a:ext uri="{FF2B5EF4-FFF2-40B4-BE49-F238E27FC236}">
                <a16:creationId xmlns:a16="http://schemas.microsoft.com/office/drawing/2014/main" id="{22EFDA93-3EEC-354F-9CD5-F44818666EA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43808" y="267494"/>
            <a:ext cx="1728192" cy="384559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4" name="Kuvien lähdeviittaus"/>
          <p:cNvSpPr/>
          <p:nvPr/>
        </p:nvSpPr>
        <p:spPr>
          <a:xfrm>
            <a:off x="0" y="4227934"/>
            <a:ext cx="521987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Kuvaaja tuntematon, Museovirasto - Musketti, </a:t>
            </a:r>
          </a:p>
          <a:p>
            <a:pPr algn="ctr"/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Arkeologian esinekokoelma. </a:t>
            </a:r>
            <a:r>
              <a:rPr lang="fi-FI" sz="11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Finna.fi</a:t>
            </a:r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: </a:t>
            </a:r>
            <a:r>
              <a:rPr lang="fi-FI" sz="1100" dirty="0">
                <a:hlinkClick r:id="rId5"/>
              </a:rPr>
              <a:t>Linkki esineen sivulle</a:t>
            </a:r>
            <a:endParaRPr lang="fi-FI" sz="1100" dirty="0">
              <a:solidFill>
                <a:srgbClr val="7030A0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4E33E5-EBD0-E44F-8F60-2387D22C2B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6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1099850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0"/>
          </a:schemeClr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tsikko">
            <a:extLst>
              <a:ext uri="{FF2B5EF4-FFF2-40B4-BE49-F238E27FC236}">
                <a16:creationId xmlns:a16="http://schemas.microsoft.com/office/drawing/2014/main" id="{1A485DEF-6228-4D40-A8F1-BF7460078A3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219876" y="1635646"/>
            <a:ext cx="3924496" cy="649288"/>
          </a:xfrm>
        </p:spPr>
        <p:txBody>
          <a:bodyPr/>
          <a:lstStyle/>
          <a:p>
            <a:pPr algn="ctr"/>
            <a:r>
              <a:rPr lang="fi-FI" sz="3600" dirty="0">
                <a:ea typeface="Gill Sans SemiBold" charset="0"/>
                <a:cs typeface="Gill Sans SemiBold" charset="0"/>
                <a:sym typeface="Raleway Medium"/>
              </a:rPr>
              <a:t>Esine 6</a:t>
            </a:r>
            <a:endParaRPr lang="fi-FI" dirty="0"/>
          </a:p>
        </p:txBody>
      </p:sp>
      <p:pic>
        <p:nvPicPr>
          <p:cNvPr id="2" name="Kuva" descr="Neljä kuutiomaista, yksi lieriömäinen ja yhdeksän pitkulaista mysteeriesinettä. Kahdessa kuutiomaisessa esineessä lenkkimäinen osa kuution päällä. Osassa pitkulaisista esineistä toinen pää neliömäinen ja leveämpi. Esineet ovat kuluneita.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9977" y="579112"/>
            <a:ext cx="4855212" cy="306971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8" name="Kuvan lähdeviittaus">
            <a:extLst>
              <a:ext uri="{FF2B5EF4-FFF2-40B4-BE49-F238E27FC236}">
                <a16:creationId xmlns:a16="http://schemas.microsoft.com/office/drawing/2014/main" id="{3647EA41-6FFD-4D40-A344-A23F990085EB}"/>
              </a:ext>
            </a:extLst>
          </p:cNvPr>
          <p:cNvSpPr txBox="1"/>
          <p:nvPr/>
        </p:nvSpPr>
        <p:spPr>
          <a:xfrm>
            <a:off x="-4710" y="4227934"/>
            <a:ext cx="5224586" cy="43204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Kuvaaja tuntematon, Museovirasto - Musketti, </a:t>
            </a:r>
          </a:p>
          <a:p>
            <a:pPr algn="ctr"/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Arkeologian esinekokoelma. Finna.fi: </a:t>
            </a:r>
            <a:r>
              <a:rPr lang="fi-FI" sz="1100" dirty="0">
                <a:hlinkClick r:id="rId4"/>
              </a:rPr>
              <a:t>Linkki esineen sivulle</a:t>
            </a:r>
            <a:endParaRPr lang="fi-FI" sz="1100" dirty="0">
              <a:solidFill>
                <a:srgbClr val="7030A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BC4E14-2F1E-9243-A0EC-BCE88BC16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7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1115053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0"/>
          </a:schemeClr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">
            <a:extLst>
              <a:ext uri="{FF2B5EF4-FFF2-40B4-BE49-F238E27FC236}">
                <a16:creationId xmlns:a16="http://schemas.microsoft.com/office/drawing/2014/main" id="{475E7A0D-6A98-DC4D-BE53-E69F09159FF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219876" y="1635646"/>
            <a:ext cx="3924496" cy="649288"/>
          </a:xfrm>
        </p:spPr>
        <p:txBody>
          <a:bodyPr/>
          <a:lstStyle/>
          <a:p>
            <a:pPr algn="ctr"/>
            <a:r>
              <a:rPr lang="fi-FI" sz="3600" dirty="0">
                <a:ea typeface="Gill Sans SemiBold" charset="0"/>
                <a:cs typeface="Gill Sans SemiBold" charset="0"/>
                <a:sym typeface="Raleway Medium"/>
              </a:rPr>
              <a:t>Esine 7</a:t>
            </a:r>
            <a:endParaRPr lang="fi-FI" dirty="0"/>
          </a:p>
        </p:txBody>
      </p:sp>
      <p:sp>
        <p:nvSpPr>
          <p:cNvPr id="12" name="Teksti">
            <a:extLst>
              <a:ext uri="{FF2B5EF4-FFF2-40B4-BE49-F238E27FC236}">
                <a16:creationId xmlns:a16="http://schemas.microsoft.com/office/drawing/2014/main" id="{65EF9726-5110-E948-A350-4D3B287C7CCB}"/>
              </a:ext>
            </a:extLst>
          </p:cNvPr>
          <p:cNvSpPr txBox="1"/>
          <p:nvPr/>
        </p:nvSpPr>
        <p:spPr>
          <a:xfrm>
            <a:off x="5219876" y="2276167"/>
            <a:ext cx="3924124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i-FI" sz="2000" b="1" u="sng" dirty="0">
                <a:solidFill>
                  <a:schemeClr val="tx1">
                    <a:lumMod val="90000"/>
                    <a:lumOff val="10000"/>
                  </a:schemeClr>
                </a:solidFill>
              </a:rPr>
              <a:t>Esineen koko </a:t>
            </a:r>
          </a:p>
          <a:p>
            <a:pPr algn="ctr"/>
            <a:r>
              <a:rPr lang="fi-FI" sz="20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pituus 37mm</a:t>
            </a:r>
          </a:p>
          <a:p>
            <a:pPr algn="ctr"/>
            <a:r>
              <a:rPr lang="fi-FI" sz="20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leveys 16mm</a:t>
            </a:r>
          </a:p>
          <a:p>
            <a:pPr algn="ctr"/>
            <a:r>
              <a:rPr lang="fi-FI" sz="20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paksuus 10mm</a:t>
            </a:r>
          </a:p>
        </p:txBody>
      </p:sp>
      <p:pic>
        <p:nvPicPr>
          <p:cNvPr id="6" name="Kuva" descr="Kuvassa kaksi mysteeriesinettä. Molemmat pitkulaisia. Musta ja oranssi. Esineissä on jälkiä. Esineet ovat noin 37millimetriä pitkiä ja 10 millimetriä paksuja. ">
            <a:extLst>
              <a:ext uri="{FF2B5EF4-FFF2-40B4-BE49-F238E27FC236}">
                <a16:creationId xmlns:a16="http://schemas.microsoft.com/office/drawing/2014/main" id="{F0B85C13-BCE6-8C4E-98BF-307353E99D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1560" y="852861"/>
            <a:ext cx="3951605" cy="274674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8" name="Kuvan lähdeviittaus">
            <a:extLst>
              <a:ext uri="{FF2B5EF4-FFF2-40B4-BE49-F238E27FC236}">
                <a16:creationId xmlns:a16="http://schemas.microsoft.com/office/drawing/2014/main" id="{3647EA41-6FFD-4D40-A344-A23F990085EB}"/>
              </a:ext>
            </a:extLst>
          </p:cNvPr>
          <p:cNvSpPr txBox="1"/>
          <p:nvPr/>
        </p:nvSpPr>
        <p:spPr>
          <a:xfrm>
            <a:off x="0" y="4240128"/>
            <a:ext cx="5219876" cy="41985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Kuvaaja tuntematon, Museovirasto - Musketti, </a:t>
            </a:r>
          </a:p>
          <a:p>
            <a:pPr algn="ctr"/>
            <a:r>
              <a:rPr lang="fi-FI" sz="11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Arkeologian esinekokoelma. Finna.fi: </a:t>
            </a:r>
            <a:r>
              <a:rPr lang="fi-FI" sz="1100" dirty="0">
                <a:solidFill>
                  <a:srgbClr val="252629"/>
                </a:solidFill>
                <a:hlinkClick r:id="rId4"/>
              </a:rPr>
              <a:t>Linkki esineen sivuille</a:t>
            </a:r>
            <a:endParaRPr lang="fi-FI" sz="1100" dirty="0">
              <a:solidFill>
                <a:srgbClr val="7030A0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210721-B848-8C47-A896-2C6373C267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8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1740952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uokkahuone_teema">
  <a:themeElements>
    <a:clrScheme name="Custom 1">
      <a:dk1>
        <a:srgbClr val="252629"/>
      </a:dk1>
      <a:lt1>
        <a:srgbClr val="FFFFFF"/>
      </a:lt1>
      <a:dk2>
        <a:srgbClr val="727272"/>
      </a:dk2>
      <a:lt2>
        <a:srgbClr val="E7E6E6"/>
      </a:lt2>
      <a:accent1>
        <a:srgbClr val="80358A"/>
      </a:accent1>
      <a:accent2>
        <a:srgbClr val="00A3AC"/>
      </a:accent2>
      <a:accent3>
        <a:srgbClr val="C1DEE9"/>
      </a:accent3>
      <a:accent4>
        <a:srgbClr val="FF1DC8"/>
      </a:accent4>
      <a:accent5>
        <a:srgbClr val="AFE9DA"/>
      </a:accent5>
      <a:accent6>
        <a:srgbClr val="F3EC79"/>
      </a:accent6>
      <a:hlink>
        <a:srgbClr val="425B92"/>
      </a:hlink>
      <a:folHlink>
        <a:srgbClr val="425B9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uokkahuone_teema" id="{A076FDE4-6664-544C-97CF-8DBD9375EF12}" vid="{FB1F8F0D-F405-3A48-9760-410D3A78B9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{AB008A8A-6DF7-7943-A558-3C441481E59E}tf10001123</Template>
  <TotalTime>9398</TotalTime>
  <Words>1127</Words>
  <Application>Microsoft Macintosh PowerPoint</Application>
  <PresentationFormat>On-screen Show (16:9)</PresentationFormat>
  <Paragraphs>160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Gill Sans</vt:lpstr>
      <vt:lpstr>Gill Sans SemiBold</vt:lpstr>
      <vt:lpstr>Open Sans</vt:lpstr>
      <vt:lpstr>Raleway Medium</vt:lpstr>
      <vt:lpstr>Luokkahuone_teema</vt:lpstr>
      <vt:lpstr>Yhdeksän mysteeriesinettä Kansallismuseon kokoelmista</vt:lpstr>
      <vt:lpstr>Kansallismuseo on teille valikoinut kokoelmistaan yhdeksän kummallisinta esihistoriallista esinettä.</vt:lpstr>
      <vt:lpstr>Esine 1</vt:lpstr>
      <vt:lpstr>Esine 2</vt:lpstr>
      <vt:lpstr>Esine 3</vt:lpstr>
      <vt:lpstr>Esine 4</vt:lpstr>
      <vt:lpstr>Esine 5</vt:lpstr>
      <vt:lpstr>Esine 6</vt:lpstr>
      <vt:lpstr>Esine 7</vt:lpstr>
      <vt:lpstr>Esine 8</vt:lpstr>
      <vt:lpstr>Esine 9</vt:lpstr>
      <vt:lpstr>Vastaukset</vt:lpstr>
      <vt:lpstr>1. Savi-idoli -hirvi</vt:lpstr>
      <vt:lpstr>2. Soikea tuluskivi 1/2</vt:lpstr>
      <vt:lpstr>2. Soikea tuluskivi 2/2</vt:lpstr>
      <vt:lpstr>3. Pronssikattila</vt:lpstr>
      <vt:lpstr>4. Rauta-avain</vt:lpstr>
      <vt:lpstr>5. Korvalusikka 1/2</vt:lpstr>
      <vt:lpstr>5. Korvalusikka 2/2</vt:lpstr>
      <vt:lpstr>6. Lukkoja ja avaimia 1/2</vt:lpstr>
      <vt:lpstr>6. Lukkoja ja avaimia 2/2</vt:lpstr>
      <vt:lpstr>7. Purupihka</vt:lpstr>
      <vt:lpstr>8. Korutaltta</vt:lpstr>
      <vt:lpstr>9. Pronssiset silmälasisoljet 1/2</vt:lpstr>
      <vt:lpstr>9. Pronssiset silmälasisoljet 2/2</vt:lpstr>
      <vt:lpstr>Kuinka monta arvasit oikein? 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Mysteeriesineita Kansallismuseon kokoelmissa</dc:title>
  <dc:subject/>
  <dc:creator>Tiisanoja, Pasi A</dc:creator>
  <cp:keywords/>
  <dc:description/>
  <cp:lastModifiedBy>Hynynen, Heidi E</cp:lastModifiedBy>
  <cp:revision>288</cp:revision>
  <cp:lastPrinted>2020-01-14T08:00:59Z</cp:lastPrinted>
  <dcterms:created xsi:type="dcterms:W3CDTF">2018-09-27T08:13:34Z</dcterms:created>
  <dcterms:modified xsi:type="dcterms:W3CDTF">2020-01-14T08:05:45Z</dcterms:modified>
  <cp:category/>
</cp:coreProperties>
</file>

<file path=docProps/thumbnail.jpeg>
</file>